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0"/>
  </p:notesMasterIdLst>
  <p:handoutMasterIdLst>
    <p:handoutMasterId r:id="rId31"/>
  </p:handoutMasterIdLst>
  <p:sldIdLst>
    <p:sldId id="349" r:id="rId2"/>
    <p:sldId id="359" r:id="rId3"/>
    <p:sldId id="320" r:id="rId4"/>
    <p:sldId id="286" r:id="rId5"/>
    <p:sldId id="354" r:id="rId6"/>
    <p:sldId id="352" r:id="rId7"/>
    <p:sldId id="287" r:id="rId8"/>
    <p:sldId id="334" r:id="rId9"/>
    <p:sldId id="311" r:id="rId10"/>
    <p:sldId id="288" r:id="rId11"/>
    <p:sldId id="360" r:id="rId12"/>
    <p:sldId id="363" r:id="rId13"/>
    <p:sldId id="364" r:id="rId14"/>
    <p:sldId id="299" r:id="rId15"/>
    <p:sldId id="291" r:id="rId16"/>
    <p:sldId id="331" r:id="rId17"/>
    <p:sldId id="365" r:id="rId18"/>
    <p:sldId id="297" r:id="rId19"/>
    <p:sldId id="353" r:id="rId20"/>
    <p:sldId id="351" r:id="rId21"/>
    <p:sldId id="357" r:id="rId22"/>
    <p:sldId id="350" r:id="rId23"/>
    <p:sldId id="339" r:id="rId24"/>
    <p:sldId id="303" r:id="rId25"/>
    <p:sldId id="355" r:id="rId26"/>
    <p:sldId id="310" r:id="rId27"/>
    <p:sldId id="356" r:id="rId28"/>
    <p:sldId id="358" r:id="rId29"/>
  </p:sldIdLst>
  <p:sldSz cx="9756775" cy="7315200"/>
  <p:notesSz cx="7010400" cy="923607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000066"/>
    <a:srgbClr val="66CCFF"/>
    <a:srgbClr val="00CC99"/>
    <a:srgbClr val="B2B2B2"/>
    <a:srgbClr val="E5F4FF"/>
    <a:srgbClr val="777777"/>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88" autoAdjust="0"/>
    <p:restoredTop sz="97297" autoAdjust="0"/>
  </p:normalViewPr>
  <p:slideViewPr>
    <p:cSldViewPr snapToGrid="0">
      <p:cViewPr varScale="1">
        <p:scale>
          <a:sx n="69" d="100"/>
          <a:sy n="69" d="100"/>
        </p:scale>
        <p:origin x="-1824" y="-96"/>
      </p:cViewPr>
      <p:guideLst>
        <p:guide orient="horz" pos="4607"/>
        <p:guide/>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Lst>
  </p:outlineViewPr>
  <p:notesTextViewPr>
    <p:cViewPr>
      <p:scale>
        <a:sx n="100" d="100"/>
        <a:sy n="100" d="100"/>
      </p:scale>
      <p:origin x="0" y="0"/>
    </p:cViewPr>
  </p:notesTextViewPr>
  <p:sorterViewPr>
    <p:cViewPr>
      <p:scale>
        <a:sx n="50" d="100"/>
        <a:sy n="50" d="100"/>
      </p:scale>
      <p:origin x="0" y="0"/>
    </p:cViewPr>
  </p:sorterViewPr>
  <p:notesViewPr>
    <p:cSldViewPr snapToGrid="0">
      <p:cViewPr>
        <p:scale>
          <a:sx n="100" d="100"/>
          <a:sy n="100" d="100"/>
        </p:scale>
        <p:origin x="-732" y="-60"/>
      </p:cViewPr>
      <p:guideLst>
        <p:guide orient="horz" pos="5817"/>
        <p:guide pos="4415"/>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3" Type="http://schemas.openxmlformats.org/officeDocument/2006/relationships/slide" Target="slides/slide4.xml"/><Relationship Id="rId7" Type="http://schemas.openxmlformats.org/officeDocument/2006/relationships/slide" Target="slides/slide9.xml"/><Relationship Id="rId12" Type="http://schemas.openxmlformats.org/officeDocument/2006/relationships/slide" Target="slides/slide15.xml"/><Relationship Id="rId2" Type="http://schemas.openxmlformats.org/officeDocument/2006/relationships/slide" Target="slides/slide3.xml"/><Relationship Id="rId1" Type="http://schemas.openxmlformats.org/officeDocument/2006/relationships/slide" Target="slides/slide1.xml"/><Relationship Id="rId6" Type="http://schemas.openxmlformats.org/officeDocument/2006/relationships/slide" Target="slides/slide7.xml"/><Relationship Id="rId11" Type="http://schemas.openxmlformats.org/officeDocument/2006/relationships/slide" Target="slides/slide13.xml"/><Relationship Id="rId5" Type="http://schemas.openxmlformats.org/officeDocument/2006/relationships/slide" Target="slides/slide6.xml"/><Relationship Id="rId10" Type="http://schemas.openxmlformats.org/officeDocument/2006/relationships/slide" Target="slides/slide12.xml"/><Relationship Id="rId4" Type="http://schemas.openxmlformats.org/officeDocument/2006/relationships/slide" Target="slides/slide5.xml"/><Relationship Id="rId9"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0063" cy="461963"/>
          </a:xfrm>
          <a:prstGeom prst="rect">
            <a:avLst/>
          </a:prstGeom>
          <a:noFill/>
          <a:ln w="9525">
            <a:noFill/>
            <a:miter lim="800000"/>
            <a:headEnd/>
            <a:tailEnd/>
          </a:ln>
          <a:effectLst/>
        </p:spPr>
        <p:txBody>
          <a:bodyPr vert="horz" wrap="square" lIns="19633" tIns="0" rIns="19633" bIns="0" numCol="1" anchor="t" anchorCtr="0" compatLnSpc="1">
            <a:prstTxWarp prst="textNoShape">
              <a:avLst/>
            </a:prstTxWarp>
          </a:bodyPr>
          <a:lstStyle>
            <a:lvl1pPr algn="l" defTabSz="930275" eaLnBrk="0" hangingPunct="0">
              <a:defRPr sz="1000" i="1">
                <a:cs typeface="+mn-cs"/>
              </a:defRPr>
            </a:lvl1pPr>
          </a:lstStyle>
          <a:p>
            <a:pPr>
              <a:defRPr/>
            </a:pPr>
            <a:endParaRPr lang="en-US"/>
          </a:p>
        </p:txBody>
      </p:sp>
      <p:sp>
        <p:nvSpPr>
          <p:cNvPr id="3075" name="Rectangle 3"/>
          <p:cNvSpPr>
            <a:spLocks noGrp="1" noChangeArrowheads="1"/>
          </p:cNvSpPr>
          <p:nvPr>
            <p:ph type="dt" sz="quarter" idx="1"/>
          </p:nvPr>
        </p:nvSpPr>
        <p:spPr bwMode="auto">
          <a:xfrm>
            <a:off x="3970338" y="0"/>
            <a:ext cx="3040062" cy="461963"/>
          </a:xfrm>
          <a:prstGeom prst="rect">
            <a:avLst/>
          </a:prstGeom>
          <a:noFill/>
          <a:ln w="9525">
            <a:noFill/>
            <a:miter lim="800000"/>
            <a:headEnd/>
            <a:tailEnd/>
          </a:ln>
          <a:effectLst/>
        </p:spPr>
        <p:txBody>
          <a:bodyPr vert="horz" wrap="square" lIns="19633" tIns="0" rIns="19633" bIns="0" numCol="1" anchor="t" anchorCtr="0" compatLnSpc="1">
            <a:prstTxWarp prst="textNoShape">
              <a:avLst/>
            </a:prstTxWarp>
          </a:bodyPr>
          <a:lstStyle>
            <a:lvl1pPr algn="r" defTabSz="930275" eaLnBrk="0" hangingPunct="0">
              <a:defRPr sz="1000" i="1">
                <a:cs typeface="+mn-cs"/>
              </a:defRPr>
            </a:lvl1pPr>
          </a:lstStyle>
          <a:p>
            <a:pPr>
              <a:defRPr/>
            </a:pPr>
            <a:endParaRPr lang="en-US"/>
          </a:p>
        </p:txBody>
      </p:sp>
      <p:sp>
        <p:nvSpPr>
          <p:cNvPr id="3076" name="Rectangle 4"/>
          <p:cNvSpPr>
            <a:spLocks noGrp="1" noChangeArrowheads="1"/>
          </p:cNvSpPr>
          <p:nvPr>
            <p:ph type="ftr" sz="quarter" idx="2"/>
          </p:nvPr>
        </p:nvSpPr>
        <p:spPr bwMode="auto">
          <a:xfrm>
            <a:off x="0" y="8774113"/>
            <a:ext cx="3040063" cy="461962"/>
          </a:xfrm>
          <a:prstGeom prst="rect">
            <a:avLst/>
          </a:prstGeom>
          <a:noFill/>
          <a:ln w="9525">
            <a:noFill/>
            <a:miter lim="800000"/>
            <a:headEnd/>
            <a:tailEnd/>
          </a:ln>
          <a:effectLst/>
        </p:spPr>
        <p:txBody>
          <a:bodyPr vert="horz" wrap="square" lIns="19633" tIns="0" rIns="19633" bIns="0" numCol="1" anchor="b" anchorCtr="0" compatLnSpc="1">
            <a:prstTxWarp prst="textNoShape">
              <a:avLst/>
            </a:prstTxWarp>
          </a:bodyPr>
          <a:lstStyle>
            <a:lvl1pPr algn="l" defTabSz="930275" eaLnBrk="0" hangingPunct="0">
              <a:defRPr sz="1000" i="1">
                <a:cs typeface="+mn-cs"/>
              </a:defRPr>
            </a:lvl1pPr>
          </a:lstStyle>
          <a:p>
            <a:pPr>
              <a:defRPr/>
            </a:pPr>
            <a:endParaRPr lang="en-US"/>
          </a:p>
        </p:txBody>
      </p:sp>
      <p:sp>
        <p:nvSpPr>
          <p:cNvPr id="3077" name="Rectangle 5"/>
          <p:cNvSpPr>
            <a:spLocks noGrp="1" noChangeArrowheads="1"/>
          </p:cNvSpPr>
          <p:nvPr>
            <p:ph type="sldNum" sz="quarter" idx="3"/>
          </p:nvPr>
        </p:nvSpPr>
        <p:spPr bwMode="auto">
          <a:xfrm>
            <a:off x="3970338" y="8774113"/>
            <a:ext cx="3040062" cy="461962"/>
          </a:xfrm>
          <a:prstGeom prst="rect">
            <a:avLst/>
          </a:prstGeom>
          <a:noFill/>
          <a:ln w="9525">
            <a:noFill/>
            <a:miter lim="800000"/>
            <a:headEnd/>
            <a:tailEnd/>
          </a:ln>
          <a:effectLst/>
        </p:spPr>
        <p:txBody>
          <a:bodyPr vert="horz" wrap="square" lIns="19633" tIns="0" rIns="19633" bIns="0" numCol="1" anchor="b" anchorCtr="0" compatLnSpc="1">
            <a:prstTxWarp prst="textNoShape">
              <a:avLst/>
            </a:prstTxWarp>
          </a:bodyPr>
          <a:lstStyle>
            <a:lvl1pPr algn="r" defTabSz="930275" eaLnBrk="0" hangingPunct="0">
              <a:defRPr sz="1000" i="1">
                <a:cs typeface="+mn-cs"/>
              </a:defRPr>
            </a:lvl1pPr>
          </a:lstStyle>
          <a:p>
            <a:pPr>
              <a:defRPr/>
            </a:pPr>
            <a:fld id="{6B2F8A09-0F53-4367-B81F-B285556E184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idx="2"/>
          </p:nvPr>
        </p:nvSpPr>
        <p:spPr bwMode="auto">
          <a:xfrm>
            <a:off x="503238" y="1039813"/>
            <a:ext cx="6154737" cy="4614862"/>
          </a:xfrm>
          <a:prstGeom prst="rect">
            <a:avLst/>
          </a:prstGeom>
          <a:noFill/>
          <a:ln w="12700">
            <a:solidFill>
              <a:schemeClr val="bg1"/>
            </a:solidFill>
            <a:miter lim="800000"/>
            <a:headEnd/>
            <a:tailEnd/>
          </a:ln>
        </p:spPr>
      </p:sp>
      <p:sp>
        <p:nvSpPr>
          <p:cNvPr id="2051" name="Rectangle 3"/>
          <p:cNvSpPr>
            <a:spLocks noGrp="1" noChangeArrowheads="1"/>
          </p:cNvSpPr>
          <p:nvPr>
            <p:ph type="body" sz="quarter" idx="3"/>
          </p:nvPr>
        </p:nvSpPr>
        <p:spPr bwMode="auto">
          <a:xfrm>
            <a:off x="552450" y="5870575"/>
            <a:ext cx="3735388" cy="2740025"/>
          </a:xfrm>
          <a:prstGeom prst="rect">
            <a:avLst/>
          </a:prstGeom>
          <a:noFill/>
          <a:ln w="9525">
            <a:noFill/>
            <a:miter lim="800000"/>
            <a:headEnd/>
            <a:tailEnd/>
          </a:ln>
          <a:effectLst/>
        </p:spPr>
        <p:txBody>
          <a:bodyPr vert="horz" wrap="square" lIns="0" tIns="46815" rIns="0" bIns="46815" numCol="1" anchor="t" anchorCtr="0" compatLnSpc="1">
            <a:prstTxWarp prst="textNoShape">
              <a:avLst/>
            </a:prstTxWarp>
          </a:bodyPr>
          <a:lstStyle/>
          <a:p>
            <a:pPr lvl="0"/>
            <a:r>
              <a:rPr lang="en-US" noProof="0" smtClean="0"/>
              <a:t>This type is Arial plain, 10 Pt.</a:t>
            </a:r>
          </a:p>
          <a:p>
            <a:pPr lvl="0"/>
            <a:r>
              <a:rPr lang="en-US" noProof="0" smtClean="0"/>
              <a:t>Use sentence structure.</a:t>
            </a:r>
          </a:p>
          <a:p>
            <a:pPr lvl="1"/>
            <a:r>
              <a:rPr lang="en-US" noProof="0" smtClean="0"/>
              <a:t> Bullets are Wingdings, square size and are50% of the text.</a:t>
            </a:r>
          </a:p>
          <a:p>
            <a:pPr lvl="2"/>
            <a:r>
              <a:rPr lang="en-US" noProof="0" smtClean="0"/>
              <a:t>Dashes are option dashes and are 100% size.</a:t>
            </a:r>
          </a:p>
          <a:p>
            <a:pPr lvl="2"/>
            <a:r>
              <a:rPr lang="en-US" noProof="0" smtClean="0"/>
              <a:t>Dashes should have a tighter line spacing (.85) than the bullets (1.0).</a:t>
            </a:r>
          </a:p>
        </p:txBody>
      </p:sp>
      <p:sp>
        <p:nvSpPr>
          <p:cNvPr id="2053" name="Rectangle 5"/>
          <p:cNvSpPr>
            <a:spLocks noChangeArrowheads="1"/>
          </p:cNvSpPr>
          <p:nvPr/>
        </p:nvSpPr>
        <p:spPr bwMode="auto">
          <a:xfrm>
            <a:off x="481013" y="684213"/>
            <a:ext cx="6151562" cy="304800"/>
          </a:xfrm>
          <a:prstGeom prst="rect">
            <a:avLst/>
          </a:prstGeom>
          <a:noFill/>
          <a:ln w="9525">
            <a:noFill/>
            <a:miter lim="800000"/>
            <a:headEnd/>
            <a:tailEnd/>
          </a:ln>
          <a:effectLst/>
        </p:spPr>
        <p:txBody>
          <a:bodyPr lIns="92122" tIns="45306" rIns="92122" bIns="45306">
            <a:spAutoFit/>
          </a:bodyPr>
          <a:lstStyle/>
          <a:p>
            <a:pPr algn="ctr" defTabSz="920750" eaLnBrk="0" hangingPunct="0">
              <a:defRPr/>
            </a:pPr>
            <a:r>
              <a:rPr lang="en-US" sz="1400">
                <a:solidFill>
                  <a:schemeClr val="bg2"/>
                </a:solidFill>
                <a:cs typeface="+mn-cs"/>
              </a:rPr>
              <a:t>Electrostatic Discharge Training</a:t>
            </a:r>
          </a:p>
        </p:txBody>
      </p:sp>
      <p:sp>
        <p:nvSpPr>
          <p:cNvPr id="2057" name="Rectangle 9"/>
          <p:cNvSpPr>
            <a:spLocks noChangeArrowheads="1"/>
          </p:cNvSpPr>
          <p:nvPr/>
        </p:nvSpPr>
        <p:spPr bwMode="auto">
          <a:xfrm>
            <a:off x="6469063" y="234950"/>
            <a:ext cx="269875" cy="255588"/>
          </a:xfrm>
          <a:prstGeom prst="rect">
            <a:avLst/>
          </a:prstGeom>
          <a:noFill/>
          <a:ln w="9525">
            <a:noFill/>
            <a:miter lim="800000"/>
            <a:headEnd/>
            <a:tailEnd/>
          </a:ln>
          <a:effectLst/>
        </p:spPr>
        <p:txBody>
          <a:bodyPr wrap="none" lIns="90611" tIns="45306" rIns="90611" bIns="45306" anchor="ctr"/>
          <a:lstStyle/>
          <a:p>
            <a:pPr algn="ctr" defTabSz="906463" eaLnBrk="0" hangingPunct="0">
              <a:defRPr/>
            </a:pPr>
            <a:fld id="{E9720DDA-A17F-43B0-9BCC-D3A16780ADCC}" type="slidenum">
              <a:rPr lang="en-US" sz="900">
                <a:solidFill>
                  <a:schemeClr val="bg2"/>
                </a:solidFill>
                <a:cs typeface="+mn-cs"/>
              </a:rPr>
              <a:pPr algn="ctr" defTabSz="906463" eaLnBrk="0" hangingPunct="0">
                <a:defRPr/>
              </a:pPr>
              <a:t>‹#›</a:t>
            </a:fld>
            <a:endParaRPr lang="en-US" sz="900">
              <a:solidFill>
                <a:schemeClr val="bg2"/>
              </a:solidFill>
              <a:cs typeface="+mn-cs"/>
            </a:endParaRPr>
          </a:p>
        </p:txBody>
      </p:sp>
      <p:sp>
        <p:nvSpPr>
          <p:cNvPr id="2061" name="Line 13"/>
          <p:cNvSpPr>
            <a:spLocks noChangeShapeType="1"/>
          </p:cNvSpPr>
          <p:nvPr/>
        </p:nvSpPr>
        <p:spPr bwMode="auto">
          <a:xfrm>
            <a:off x="525463" y="5749925"/>
            <a:ext cx="6146800" cy="0"/>
          </a:xfrm>
          <a:prstGeom prst="line">
            <a:avLst/>
          </a:prstGeom>
          <a:noFill/>
          <a:ln w="12700">
            <a:solidFill>
              <a:srgbClr val="808080"/>
            </a:solidFill>
            <a:round/>
            <a:headEnd type="none" w="sm" len="sm"/>
            <a:tailEnd type="none" w="sm" len="sm"/>
          </a:ln>
          <a:effectLst/>
        </p:spPr>
        <p:txBody>
          <a:bodyPr wrap="none" anchor="ctr"/>
          <a:lstStyle/>
          <a:p>
            <a:pPr algn="ctr" eaLnBrk="0" hangingPunct="0">
              <a:defRPr/>
            </a:pPr>
            <a:endParaRPr lang="en-US">
              <a:cs typeface="+mn-cs"/>
            </a:endParaRPr>
          </a:p>
        </p:txBody>
      </p:sp>
      <p:sp>
        <p:nvSpPr>
          <p:cNvPr id="2064" name="Line 16"/>
          <p:cNvSpPr>
            <a:spLocks noChangeShapeType="1"/>
          </p:cNvSpPr>
          <p:nvPr/>
        </p:nvSpPr>
        <p:spPr bwMode="auto">
          <a:xfrm>
            <a:off x="525463" y="9001125"/>
            <a:ext cx="6169025" cy="0"/>
          </a:xfrm>
          <a:prstGeom prst="line">
            <a:avLst/>
          </a:prstGeom>
          <a:noFill/>
          <a:ln w="57150" cmpd="thinThick">
            <a:solidFill>
              <a:srgbClr val="808080"/>
            </a:solidFill>
            <a:round/>
            <a:headEnd type="none" w="sm" len="sm"/>
            <a:tailEnd type="none" w="sm" len="sm"/>
          </a:ln>
          <a:effectLst/>
        </p:spPr>
        <p:txBody>
          <a:bodyPr wrap="none" anchor="ctr"/>
          <a:lstStyle/>
          <a:p>
            <a:pPr algn="ctr" eaLnBrk="0" hangingPunct="0">
              <a:defRPr/>
            </a:pPr>
            <a:endParaRPr lang="en-US">
              <a:cs typeface="+mn-cs"/>
            </a:endParaRPr>
          </a:p>
        </p:txBody>
      </p:sp>
      <p:sp>
        <p:nvSpPr>
          <p:cNvPr id="2065" name="Line 17"/>
          <p:cNvSpPr>
            <a:spLocks noChangeShapeType="1"/>
          </p:cNvSpPr>
          <p:nvPr/>
        </p:nvSpPr>
        <p:spPr bwMode="auto">
          <a:xfrm>
            <a:off x="525463" y="1017588"/>
            <a:ext cx="6146800" cy="0"/>
          </a:xfrm>
          <a:prstGeom prst="line">
            <a:avLst/>
          </a:prstGeom>
          <a:noFill/>
          <a:ln w="12700">
            <a:solidFill>
              <a:srgbClr val="808080"/>
            </a:solidFill>
            <a:round/>
            <a:headEnd type="none" w="sm" len="sm"/>
            <a:tailEnd type="none" w="sm" len="sm"/>
          </a:ln>
          <a:effectLst/>
        </p:spPr>
        <p:txBody>
          <a:bodyPr wrap="none" anchor="ctr"/>
          <a:lstStyle/>
          <a:p>
            <a:pPr algn="ctr" eaLnBrk="0" hangingPunct="0">
              <a:defRPr/>
            </a:pPr>
            <a:endParaRPr lang="en-US">
              <a:cs typeface="+mn-cs"/>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50000"/>
      </a:spcBef>
      <a:spcAft>
        <a:spcPct val="0"/>
      </a:spcAft>
      <a:defRPr sz="1000" kern="1200">
        <a:solidFill>
          <a:schemeClr val="tx1"/>
        </a:solidFill>
        <a:latin typeface="Arial" pitchFamily="34" charset="0"/>
        <a:ea typeface="+mn-ea"/>
        <a:cs typeface="+mn-cs"/>
      </a:defRPr>
    </a:lvl1pPr>
    <a:lvl2pPr marL="171450" indent="-57150" algn="l" rtl="0" eaLnBrk="0" fontAlgn="base" hangingPunct="0">
      <a:spcBef>
        <a:spcPct val="50000"/>
      </a:spcBef>
      <a:spcAft>
        <a:spcPct val="0"/>
      </a:spcAft>
      <a:buSzPct val="75000"/>
      <a:buFont typeface="Wingdings" pitchFamily="2" charset="2"/>
      <a:buChar char="n"/>
      <a:defRPr sz="1000" kern="1200">
        <a:solidFill>
          <a:schemeClr val="tx1"/>
        </a:solidFill>
        <a:latin typeface="Arial" pitchFamily="34" charset="0"/>
        <a:ea typeface="+mn-ea"/>
        <a:cs typeface="+mn-cs"/>
      </a:defRPr>
    </a:lvl2pPr>
    <a:lvl3pPr marL="325438" indent="-39688" algn="l" rtl="0" eaLnBrk="0" fontAlgn="base" hangingPunct="0">
      <a:lnSpc>
        <a:spcPct val="85000"/>
      </a:lnSpc>
      <a:spcBef>
        <a:spcPct val="0"/>
      </a:spcBef>
      <a:spcAft>
        <a:spcPct val="0"/>
      </a:spcAft>
      <a:buChar char="–"/>
      <a:defRPr sz="1000" kern="1200">
        <a:solidFill>
          <a:schemeClr val="tx1"/>
        </a:solidFill>
        <a:latin typeface="Arial" pitchFamily="34"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304800" y="5870575"/>
            <a:ext cx="6459538" cy="3063875"/>
          </a:xfrm>
          <a:noFill/>
          <a:ln/>
        </p:spPr>
        <p:txBody>
          <a:bodyPr/>
          <a:lstStyle/>
          <a:p>
            <a:pPr>
              <a:lnSpc>
                <a:spcPct val="80000"/>
              </a:lnSpc>
            </a:pPr>
            <a:r>
              <a:rPr lang="en-US" b="1" smtClean="0"/>
              <a:t>Class recommended length;</a:t>
            </a:r>
          </a:p>
          <a:p>
            <a:pPr>
              <a:lnSpc>
                <a:spcPct val="80000"/>
              </a:lnSpc>
              <a:buFontTx/>
              <a:buChar char="•"/>
            </a:pPr>
            <a:r>
              <a:rPr lang="en-US" smtClean="0"/>
              <a:t>Classroom presentation – 45 minutes (make it interactive, ask questions, don’t read from the slides)</a:t>
            </a:r>
          </a:p>
          <a:p>
            <a:pPr>
              <a:lnSpc>
                <a:spcPct val="80000"/>
              </a:lnSpc>
              <a:buFontTx/>
              <a:buChar char="•"/>
            </a:pPr>
            <a:r>
              <a:rPr lang="en-US" smtClean="0"/>
              <a:t>Practical exercises – 30 minutes (depends on the # of students)</a:t>
            </a:r>
          </a:p>
          <a:p>
            <a:pPr>
              <a:lnSpc>
                <a:spcPct val="80000"/>
              </a:lnSpc>
              <a:buFontTx/>
              <a:buChar char="•"/>
            </a:pPr>
            <a:r>
              <a:rPr lang="en-US" smtClean="0"/>
              <a:t>Assessment, including review – 15 minutes</a:t>
            </a:r>
          </a:p>
          <a:p>
            <a:pPr>
              <a:lnSpc>
                <a:spcPct val="80000"/>
              </a:lnSpc>
              <a:buFontTx/>
              <a:buChar char="•"/>
            </a:pPr>
            <a:r>
              <a:rPr lang="en-US" smtClean="0"/>
              <a:t>Management presentation – 20 minutes</a:t>
            </a:r>
          </a:p>
          <a:p>
            <a:pPr>
              <a:lnSpc>
                <a:spcPct val="80000"/>
              </a:lnSpc>
            </a:pPr>
            <a:r>
              <a:rPr lang="en-US" b="1" smtClean="0"/>
              <a:t>Required materials;</a:t>
            </a:r>
          </a:p>
          <a:p>
            <a:pPr>
              <a:lnSpc>
                <a:spcPct val="80000"/>
              </a:lnSpc>
              <a:buFontTx/>
              <a:buChar char="•"/>
            </a:pPr>
            <a:r>
              <a:rPr lang="en-US" smtClean="0"/>
              <a:t>ESD Training presentation on PC with a digital projector or overhead slides of the ESD Training presentation</a:t>
            </a:r>
          </a:p>
          <a:p>
            <a:pPr>
              <a:lnSpc>
                <a:spcPct val="80000"/>
              </a:lnSpc>
              <a:buFontTx/>
              <a:buChar char="•"/>
            </a:pPr>
            <a:r>
              <a:rPr lang="en-US" smtClean="0"/>
              <a:t>Student handout, 1 per student</a:t>
            </a:r>
          </a:p>
          <a:p>
            <a:pPr lvl="1">
              <a:lnSpc>
                <a:spcPct val="80000"/>
              </a:lnSpc>
              <a:buFontTx/>
              <a:buChar char="•"/>
            </a:pPr>
            <a:r>
              <a:rPr lang="en-US" smtClean="0"/>
              <a:t>created by printing this presentation using the File - Print function, Print What: Handouts, Slides per Page = 3</a:t>
            </a:r>
          </a:p>
          <a:p>
            <a:pPr>
              <a:lnSpc>
                <a:spcPct val="80000"/>
              </a:lnSpc>
              <a:buFontTx/>
              <a:buChar char="•"/>
            </a:pPr>
            <a:r>
              <a:rPr lang="en-US" smtClean="0"/>
              <a:t>Copy of the assessment sheet for each student</a:t>
            </a:r>
          </a:p>
          <a:p>
            <a:pPr>
              <a:lnSpc>
                <a:spcPct val="80000"/>
              </a:lnSpc>
              <a:buFontTx/>
              <a:buChar char="•"/>
            </a:pPr>
            <a:r>
              <a:rPr lang="en-US" smtClean="0"/>
              <a:t>Copy of the abbreviated ESD Checklist for each student</a:t>
            </a:r>
          </a:p>
          <a:p>
            <a:pPr>
              <a:lnSpc>
                <a:spcPct val="80000"/>
              </a:lnSpc>
              <a:buFontTx/>
              <a:buChar char="•"/>
            </a:pPr>
            <a:r>
              <a:rPr lang="en-US" smtClean="0"/>
              <a:t>Pair of heel straps and wrist strap for each student (or a few they can share)</a:t>
            </a:r>
          </a:p>
          <a:p>
            <a:pPr>
              <a:lnSpc>
                <a:spcPct val="80000"/>
              </a:lnSpc>
              <a:buFontTx/>
              <a:buChar char="•"/>
            </a:pPr>
            <a:r>
              <a:rPr lang="en-US" smtClean="0"/>
              <a:t>ESD log sheet</a:t>
            </a:r>
          </a:p>
          <a:p>
            <a:pPr>
              <a:lnSpc>
                <a:spcPct val="80000"/>
              </a:lnSpc>
              <a:buFontTx/>
              <a:buChar char="•"/>
            </a:pPr>
            <a:r>
              <a:rPr lang="en-US" smtClean="0"/>
              <a:t>ESD heel strap and wrist strap tester</a:t>
            </a:r>
          </a:p>
          <a:p>
            <a:pPr>
              <a:lnSpc>
                <a:spcPct val="80000"/>
              </a:lnSpc>
            </a:pPr>
            <a:r>
              <a:rPr lang="en-US" b="1" smtClean="0"/>
              <a:t>REFRESHER TRAINING SHOULD INCLUDE THE PRESENTATION ONLY – PRACTICAL EXERCISES ARE NOT REQUIRED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xfrm>
            <a:off x="552450" y="5870575"/>
            <a:ext cx="5992813" cy="2740025"/>
          </a:xfrm>
          <a:noFill/>
          <a:ln/>
        </p:spPr>
        <p:txBody>
          <a:bodyPr/>
          <a:lstStyle/>
          <a:p>
            <a:r>
              <a:rPr lang="en-US" smtClean="0"/>
              <a:t>Ask the students to discuss what type of failure is worst and why.</a:t>
            </a:r>
          </a:p>
          <a:p>
            <a:endParaRPr lang="en-US" smtClean="0"/>
          </a:p>
          <a:p>
            <a:r>
              <a:rPr lang="en-US" smtClean="0"/>
              <a:t>Latent failures are worst because they can happen in our customer’s facility or in the ultimate Customer’s facility, causing they to be frustrated.</a:t>
            </a:r>
          </a:p>
          <a:p>
            <a:endParaRPr lang="en-US" smtClean="0"/>
          </a:p>
          <a:p>
            <a:r>
              <a:rPr lang="en-US" smtClean="0"/>
              <a:t>Ask them how they felt when they got something home and it failed after a short time. Ask them to give examples from their personal life.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552450" y="5870575"/>
            <a:ext cx="5992813" cy="2740025"/>
          </a:xfrm>
          <a:noFill/>
          <a:ln/>
        </p:spPr>
        <p:txBody>
          <a:bodyPr/>
          <a:lstStyle/>
          <a:p>
            <a:r>
              <a:rPr lang="en-US" smtClean="0"/>
              <a:t>Ask the students to discuss what type of failure is worst and why.</a:t>
            </a:r>
          </a:p>
          <a:p>
            <a:endParaRPr lang="en-US" smtClean="0"/>
          </a:p>
          <a:p>
            <a:r>
              <a:rPr lang="en-US" smtClean="0"/>
              <a:t>Latent failures are worst because they can happen in our customer’s facility or in the ultimate Customer’s facility, causing they to be frustrated.</a:t>
            </a:r>
          </a:p>
          <a:p>
            <a:endParaRPr lang="en-US" smtClean="0"/>
          </a:p>
          <a:p>
            <a:r>
              <a:rPr lang="en-US" smtClean="0"/>
              <a:t>Ask them how they felt when they got something home and it failed after a short time. Ask them to give examples from their personal life.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552450" y="5870575"/>
            <a:ext cx="5992813" cy="2740025"/>
          </a:xfrm>
          <a:noFill/>
          <a:ln/>
        </p:spPr>
        <p:txBody>
          <a:bodyPr/>
          <a:lstStyle/>
          <a:p>
            <a:r>
              <a:rPr lang="en-US" smtClean="0"/>
              <a:t>Ask the students to discuss what type of failure is worst and why.</a:t>
            </a:r>
          </a:p>
          <a:p>
            <a:endParaRPr lang="en-US" smtClean="0"/>
          </a:p>
          <a:p>
            <a:r>
              <a:rPr lang="en-US" smtClean="0"/>
              <a:t>Latent failures are worst because they can happen in our customer’s facility or in the ultimate Customer’s facility, causing they to be frustrated.</a:t>
            </a:r>
          </a:p>
          <a:p>
            <a:endParaRPr lang="en-US" smtClean="0"/>
          </a:p>
          <a:p>
            <a:r>
              <a:rPr lang="en-US" smtClean="0"/>
              <a:t>Ask them how they felt when they got something home and it failed after a short time. Ask them to give examples from their personal life.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552450" y="5870575"/>
            <a:ext cx="5992813" cy="2740025"/>
          </a:xfrm>
          <a:noFill/>
          <a:ln/>
        </p:spPr>
        <p:txBody>
          <a:bodyPr/>
          <a:lstStyle/>
          <a:p>
            <a:r>
              <a:rPr lang="en-US" smtClean="0"/>
              <a:t>Ask the students to discuss what type of failure is worst and why.</a:t>
            </a:r>
          </a:p>
          <a:p>
            <a:endParaRPr lang="en-US" smtClean="0"/>
          </a:p>
          <a:p>
            <a:r>
              <a:rPr lang="en-US" smtClean="0"/>
              <a:t>Latent failures are worst because they can happen in our customer’s facility or in the ultimate Customer’s facility, causing they to be frustrated.</a:t>
            </a:r>
          </a:p>
          <a:p>
            <a:endParaRPr lang="en-US" smtClean="0"/>
          </a:p>
          <a:p>
            <a:r>
              <a:rPr lang="en-US" smtClean="0"/>
              <a:t>Ask them how they felt when they got something home and it failed after a short time. Ask them to give examples from their personal life.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552450" y="5870575"/>
            <a:ext cx="5840413" cy="2740025"/>
          </a:xfrm>
          <a:noFill/>
          <a:ln/>
        </p:spPr>
        <p:txBody>
          <a:bodyPr/>
          <a:lstStyle/>
          <a:p>
            <a:r>
              <a:rPr lang="en-US" smtClean="0"/>
              <a:t>Make sure to point out the negative affects that ESD has on our business and our customers, especially, the unhappy customers when our products fail on them!</a:t>
            </a:r>
          </a:p>
          <a:p>
            <a:endParaRPr lang="en-US" smtClean="0"/>
          </a:p>
          <a:p>
            <a:r>
              <a:rPr lang="en-US" smtClean="0"/>
              <a:t>Ask the students if they’ve ever bought a product and it failed soon after they started using it.</a:t>
            </a:r>
          </a:p>
          <a:p>
            <a:r>
              <a:rPr lang="en-US" smtClean="0"/>
              <a:t>How did it make them fail?</a:t>
            </a:r>
          </a:p>
          <a:p>
            <a:endParaRPr lang="en-US" smtClean="0"/>
          </a:p>
          <a:p>
            <a:r>
              <a:rPr lang="en-US" smtClean="0"/>
              <a:t>How do you think our customers feel when products we built for them fail?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26"/>
          <p:cNvSpPr>
            <a:spLocks noGrp="1" noRot="1" noChangeAspect="1" noChangeArrowheads="1" noTextEdit="1"/>
          </p:cNvSpPr>
          <p:nvPr>
            <p:ph type="sldImg"/>
          </p:nvPr>
        </p:nvSpPr>
        <p:spPr>
          <a:ln/>
        </p:spPr>
      </p:sp>
      <p:sp>
        <p:nvSpPr>
          <p:cNvPr id="46083" name="Rectangle 1027"/>
          <p:cNvSpPr>
            <a:spLocks noGrp="1" noChangeArrowheads="1"/>
          </p:cNvSpPr>
          <p:nvPr>
            <p:ph type="body" idx="1"/>
          </p:nvPr>
        </p:nvSpPr>
        <p:spPr>
          <a:xfrm>
            <a:off x="552450" y="5870575"/>
            <a:ext cx="6049963" cy="2740025"/>
          </a:xfrm>
          <a:noFill/>
          <a:ln/>
        </p:spPr>
        <p:txBody>
          <a:bodyPr/>
          <a:lstStyle/>
          <a:p>
            <a:r>
              <a:rPr lang="en-US" smtClean="0"/>
              <a:t>This is a review of our ESD Control Program, the steps we take to reduce and/or eliminate ESD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Rot="1" noChangeAspect="1" noChangeArrowheads="1" noTextEdit="1"/>
          </p:cNvSpPr>
          <p:nvPr>
            <p:ph type="sldImg"/>
          </p:nvPr>
        </p:nvSpPr>
        <p:spPr>
          <a:ln/>
        </p:spPr>
      </p:sp>
      <p:sp>
        <p:nvSpPr>
          <p:cNvPr id="49155" name="Rectangle 1027"/>
          <p:cNvSpPr>
            <a:spLocks noGrp="1" noChangeArrowheads="1"/>
          </p:cNvSpPr>
          <p:nvPr>
            <p:ph type="body" idx="1"/>
          </p:nvPr>
        </p:nvSpPr>
        <p:spPr>
          <a:xfrm>
            <a:off x="552450" y="5870575"/>
            <a:ext cx="6069013" cy="2740025"/>
          </a:xfrm>
          <a:noFill/>
          <a:ln/>
        </p:spPr>
        <p:txBody>
          <a:bodyPr/>
          <a:lstStyle/>
          <a:p>
            <a:r>
              <a:rPr lang="en-US" smtClean="0"/>
              <a:t>Ask the students to name areas that are ESD Control areas.</a:t>
            </a:r>
          </a:p>
          <a:p>
            <a:endParaRPr lang="en-US" smtClean="0"/>
          </a:p>
          <a:p>
            <a:r>
              <a:rPr lang="en-US" smtClean="0"/>
              <a:t>How do they know? Is there a sign? Is the boundaries clearly marked? How?</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xfrm>
            <a:off x="552450" y="5870575"/>
            <a:ext cx="6002338" cy="2740025"/>
          </a:xfrm>
          <a:noFill/>
          <a:ln/>
        </p:spPr>
        <p:txBody>
          <a:bodyPr/>
          <a:lstStyle/>
          <a:p>
            <a:r>
              <a:rPr lang="en-US" smtClean="0"/>
              <a:t>Stress the importance of not carrying ESDS parts and assemblies around without the proper carriers.</a:t>
            </a:r>
          </a:p>
          <a:p>
            <a:endParaRPr lang="en-US" smtClean="0"/>
          </a:p>
          <a:p>
            <a:r>
              <a:rPr lang="en-US" smtClean="0"/>
              <a:t>The should NOT carry assemblies across the floor just in their hands, without an ESD safe container.</a:t>
            </a:r>
          </a:p>
          <a:p>
            <a:endParaRPr lang="en-US" smtClean="0"/>
          </a:p>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552450" y="5870575"/>
            <a:ext cx="6088063" cy="2740025"/>
          </a:xfrm>
          <a:noFill/>
          <a:ln/>
        </p:spPr>
        <p:txBody>
          <a:bodyPr/>
          <a:lstStyle/>
          <a:p>
            <a:r>
              <a:rPr lang="en-US" smtClean="0"/>
              <a:t>ESD shoes are acceptable as long as the ESD tag is visible.</a:t>
            </a:r>
          </a:p>
          <a:p>
            <a:endParaRPr lang="en-US" smtClean="0"/>
          </a:p>
          <a:p>
            <a:r>
              <a:rPr lang="en-US" smtClean="0"/>
              <a:t>Stress that Heel straps should not be worn outside because it’ll wear them out and cause them to fail.</a:t>
            </a:r>
          </a:p>
          <a:p>
            <a:endParaRPr lang="en-US" smtClean="0"/>
          </a:p>
          <a:p>
            <a:r>
              <a:rPr lang="en-US" smtClean="0"/>
              <a:t>Heel straps must be tested and pass on a daily basis.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552450" y="5870575"/>
            <a:ext cx="6088063" cy="2740025"/>
          </a:xfrm>
          <a:noFill/>
          <a:ln/>
        </p:spPr>
        <p:txBody>
          <a:bodyPr/>
          <a:lstStyle/>
          <a:p>
            <a:r>
              <a:rPr lang="en-US" smtClean="0"/>
              <a:t>ESD shoes are acceptable as long as the ESD tag is visible.</a:t>
            </a:r>
          </a:p>
          <a:p>
            <a:endParaRPr lang="en-US" smtClean="0"/>
          </a:p>
          <a:p>
            <a:r>
              <a:rPr lang="en-US" smtClean="0"/>
              <a:t>Stress that Heel straps should not be worn outside because it’ll wear them out and cause them to fail.</a:t>
            </a:r>
          </a:p>
          <a:p>
            <a:endParaRPr lang="en-US" smtClean="0"/>
          </a:p>
          <a:p>
            <a:r>
              <a:rPr lang="en-US" smtClean="0"/>
              <a:t>Heel straps must be tested and pass on a daily basis.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552450" y="5870575"/>
            <a:ext cx="5964238" cy="2740025"/>
          </a:xfrm>
          <a:noFill/>
          <a:ln/>
        </p:spPr>
        <p:txBody>
          <a:bodyPr/>
          <a:lstStyle/>
          <a:p>
            <a:pPr marL="190500" indent="-190500"/>
            <a:r>
              <a:rPr lang="en-US" smtClean="0"/>
              <a:t>Ask the students to always make a quick check whenever sitting at a workstation to ensure the table and wrist strap receptacles are connected to ground.</a:t>
            </a:r>
          </a:p>
          <a:p>
            <a:pPr marL="190500" indent="-190500"/>
            <a:endParaRPr lang="en-US" smtClean="0"/>
          </a:p>
          <a:p>
            <a:pPr marL="190500" indent="-190500"/>
            <a:r>
              <a:rPr lang="en-US" smtClean="0"/>
              <a:t>Ask the students what should they do if the ESD workstation is not grounded?</a:t>
            </a:r>
          </a:p>
          <a:p>
            <a:pPr marL="190500" indent="-190500"/>
            <a:r>
              <a:rPr lang="en-US" smtClean="0"/>
              <a:t>Suggested actions;</a:t>
            </a:r>
          </a:p>
          <a:p>
            <a:pPr marL="190500" indent="-190500">
              <a:buFontTx/>
              <a:buAutoNum type="arabicPeriod"/>
            </a:pPr>
            <a:r>
              <a:rPr lang="en-US" smtClean="0"/>
              <a:t>They should not work at an ungrounded workstation with ESDS parts and assemblies.</a:t>
            </a:r>
          </a:p>
          <a:p>
            <a:pPr marL="190500" indent="-190500">
              <a:buFontTx/>
              <a:buAutoNum type="arabicPeriod"/>
            </a:pPr>
            <a:r>
              <a:rPr lang="en-US" smtClean="0"/>
              <a:t>They should inform their supervisor and the Area ESD Representative immediately</a:t>
            </a:r>
          </a:p>
          <a:p>
            <a:pPr marL="190500" indent="-190500">
              <a:buFontTx/>
              <a:buAutoNum type="arabicPeriod"/>
            </a:pPr>
            <a:r>
              <a:rPr lang="en-US" smtClean="0"/>
              <a:t>If the problem is not corrected quickly, they should notify the ESD Coordinator and the next level management.</a:t>
            </a:r>
          </a:p>
          <a:p>
            <a:pPr marL="190500" indent="-190500"/>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Grp="1" noRot="1" noChangeAspect="1" noChangeArrowheads="1" noTextEdit="1"/>
          </p:cNvSpPr>
          <p:nvPr>
            <p:ph type="sldImg"/>
          </p:nvPr>
        </p:nvSpPr>
        <p:spPr>
          <a:ln/>
        </p:spPr>
      </p:sp>
      <p:sp>
        <p:nvSpPr>
          <p:cNvPr id="54275" name="Rectangle 1027"/>
          <p:cNvSpPr>
            <a:spLocks noGrp="1" noChangeArrowheads="1"/>
          </p:cNvSpPr>
          <p:nvPr>
            <p:ph type="body" idx="1"/>
          </p:nvPr>
        </p:nvSpPr>
        <p:spPr>
          <a:xfrm>
            <a:off x="552450" y="5870575"/>
            <a:ext cx="5992813" cy="2740025"/>
          </a:xfrm>
          <a:noFill/>
          <a:ln/>
        </p:spPr>
        <p:txBody>
          <a:bodyPr/>
          <a:lstStyle/>
          <a:p>
            <a:r>
              <a:rPr lang="en-US" smtClean="0"/>
              <a:t>If a power tool does not have a 3 prong plug, bring it to your Supervisor’s attention.</a:t>
            </a:r>
          </a:p>
          <a:p>
            <a:endParaRPr lang="en-US" smtClean="0"/>
          </a:p>
          <a:p>
            <a:r>
              <a:rPr lang="en-US" smtClean="0"/>
              <a:t>Stress the importance of leaving ESDS parts in their original protective container until assembles.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xfrm>
            <a:off x="552450" y="5870575"/>
            <a:ext cx="5964238" cy="2740025"/>
          </a:xfrm>
          <a:noFill/>
          <a:ln/>
        </p:spPr>
        <p:txBody>
          <a:bodyPr/>
          <a:lstStyle/>
          <a:p>
            <a:pPr marL="190500" indent="-190500"/>
            <a:r>
              <a:rPr lang="en-US" smtClean="0"/>
              <a:t>Ask the students to always make a quick check whenever sitting at a workstation to ensure the table and wrist strap receptacles are connected to ground.</a:t>
            </a:r>
          </a:p>
          <a:p>
            <a:pPr marL="190500" indent="-190500"/>
            <a:endParaRPr lang="en-US" smtClean="0"/>
          </a:p>
          <a:p>
            <a:pPr marL="190500" indent="-190500"/>
            <a:r>
              <a:rPr lang="en-US" smtClean="0"/>
              <a:t>Ask the students what should they do if the ESD workstation is not grounded?</a:t>
            </a:r>
          </a:p>
          <a:p>
            <a:pPr marL="190500" indent="-190500"/>
            <a:r>
              <a:rPr lang="en-US" smtClean="0"/>
              <a:t>Suggested actions;</a:t>
            </a:r>
          </a:p>
          <a:p>
            <a:pPr marL="190500" indent="-190500">
              <a:buFontTx/>
              <a:buAutoNum type="arabicPeriod"/>
            </a:pPr>
            <a:r>
              <a:rPr lang="en-US" smtClean="0"/>
              <a:t>They should not work at an ungrounded workstation with ESDS parts and assemblies.</a:t>
            </a:r>
          </a:p>
          <a:p>
            <a:pPr marL="190500" indent="-190500">
              <a:buFontTx/>
              <a:buAutoNum type="arabicPeriod"/>
            </a:pPr>
            <a:r>
              <a:rPr lang="en-US" smtClean="0"/>
              <a:t>They should inform their supervisor and the Area ESD Representative immediately</a:t>
            </a:r>
          </a:p>
          <a:p>
            <a:pPr marL="190500" indent="-190500">
              <a:buFontTx/>
              <a:buAutoNum type="arabicPeriod"/>
            </a:pPr>
            <a:r>
              <a:rPr lang="en-US" smtClean="0"/>
              <a:t>If the problem is not corrected quickly, they should notify the ESD Coordinator and the next level management.</a:t>
            </a:r>
          </a:p>
          <a:p>
            <a:pPr marL="190500" indent="-190500"/>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552450" y="5870575"/>
            <a:ext cx="5964238" cy="2740025"/>
          </a:xfrm>
          <a:noFill/>
          <a:ln/>
        </p:spPr>
        <p:txBody>
          <a:bodyPr/>
          <a:lstStyle/>
          <a:p>
            <a:pPr marL="190500" indent="-190500"/>
            <a:r>
              <a:rPr lang="en-US" smtClean="0"/>
              <a:t>Ask the students to always make a quick check whenever sitting at a workstation to ensure the table and wrist strap receptacles are connected to ground.</a:t>
            </a:r>
          </a:p>
          <a:p>
            <a:pPr marL="190500" indent="-190500"/>
            <a:endParaRPr lang="en-US" smtClean="0"/>
          </a:p>
          <a:p>
            <a:pPr marL="190500" indent="-190500"/>
            <a:r>
              <a:rPr lang="en-US" smtClean="0"/>
              <a:t>Ask the students what should they do if the ESD workstation is not grounded?</a:t>
            </a:r>
          </a:p>
          <a:p>
            <a:pPr marL="190500" indent="-190500"/>
            <a:r>
              <a:rPr lang="en-US" smtClean="0"/>
              <a:t>Suggested actions;</a:t>
            </a:r>
          </a:p>
          <a:p>
            <a:pPr marL="190500" indent="-190500">
              <a:buFontTx/>
              <a:buAutoNum type="arabicPeriod"/>
            </a:pPr>
            <a:r>
              <a:rPr lang="en-US" smtClean="0"/>
              <a:t>They should not work at an ungrounded workstation with ESDS parts and assemblies.</a:t>
            </a:r>
          </a:p>
          <a:p>
            <a:pPr marL="190500" indent="-190500">
              <a:buFontTx/>
              <a:buAutoNum type="arabicPeriod"/>
            </a:pPr>
            <a:r>
              <a:rPr lang="en-US" smtClean="0"/>
              <a:t>They should inform their supervisor and the Area ESD Representative immediately</a:t>
            </a:r>
          </a:p>
          <a:p>
            <a:pPr marL="190500" indent="-190500">
              <a:buFontTx/>
              <a:buAutoNum type="arabicPeriod"/>
            </a:pPr>
            <a:r>
              <a:rPr lang="en-US" smtClean="0"/>
              <a:t>If the problem is not corrected quickly, they should notify the ESD Coordinator and the next level management.</a:t>
            </a:r>
          </a:p>
          <a:p>
            <a:pPr marL="190500" indent="-190500"/>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xfrm>
            <a:off x="552450" y="5870575"/>
            <a:ext cx="6002338" cy="2740025"/>
          </a:xfrm>
          <a:noFill/>
          <a:ln/>
        </p:spPr>
        <p:txBody>
          <a:bodyPr/>
          <a:lstStyle/>
          <a:p>
            <a:r>
              <a:rPr lang="en-US" smtClean="0"/>
              <a:t>Stress the importance of not carrying ESDS parts and assemblies around without the proper carriers.</a:t>
            </a:r>
          </a:p>
          <a:p>
            <a:endParaRPr lang="en-US" smtClean="0"/>
          </a:p>
          <a:p>
            <a:r>
              <a:rPr lang="en-US" smtClean="0"/>
              <a:t>The should NOT carry assemblies across the floor just in their hands, without an ESD safe container.</a:t>
            </a:r>
          </a:p>
          <a:p>
            <a:endParaRPr lang="en-US" smtClean="0"/>
          </a:p>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552450" y="5870575"/>
            <a:ext cx="6002338" cy="2740025"/>
          </a:xfrm>
          <a:noFill/>
          <a:ln/>
        </p:spPr>
        <p:txBody>
          <a:bodyPr/>
          <a:lstStyle/>
          <a:p>
            <a:r>
              <a:rPr lang="en-US" smtClean="0"/>
              <a:t>Stress the importance of not carrying ESDS parts and assemblies around without the proper carriers.</a:t>
            </a:r>
          </a:p>
          <a:p>
            <a:endParaRPr lang="en-US" smtClean="0"/>
          </a:p>
          <a:p>
            <a:r>
              <a:rPr lang="en-US" smtClean="0"/>
              <a:t>The should NOT carry assemblies across the floor just in their hands, without an ESD safe container.</a:t>
            </a:r>
          </a:p>
          <a:p>
            <a:endParaRPr lang="en-US" smtClean="0"/>
          </a:p>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552450" y="5870575"/>
            <a:ext cx="6002338" cy="2740025"/>
          </a:xfrm>
          <a:noFill/>
          <a:ln/>
        </p:spPr>
        <p:txBody>
          <a:bodyPr/>
          <a:lstStyle/>
          <a:p>
            <a:r>
              <a:rPr lang="en-US" smtClean="0"/>
              <a:t>Stress the importance of not carrying ESDS parts and assemblies around without the proper carriers.</a:t>
            </a:r>
          </a:p>
          <a:p>
            <a:endParaRPr lang="en-US" smtClean="0"/>
          </a:p>
          <a:p>
            <a:r>
              <a:rPr lang="en-US" smtClean="0"/>
              <a:t>The should NOT carry assemblies across the floor just in their hands, without an ESD safe container.</a:t>
            </a:r>
          </a:p>
          <a:p>
            <a:endParaRPr lang="en-US" smtClean="0"/>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Rot="1" noChangeAspect="1" noChangeArrowheads="1" noTextEdit="1"/>
          </p:cNvSpPr>
          <p:nvPr>
            <p:ph type="sldImg"/>
          </p:nvPr>
        </p:nvSpPr>
        <p:spPr>
          <a:ln/>
        </p:spPr>
      </p:sp>
      <p:sp>
        <p:nvSpPr>
          <p:cNvPr id="33795" name="Rectangle 1027"/>
          <p:cNvSpPr>
            <a:spLocks noGrp="1" noChangeArrowheads="1"/>
          </p:cNvSpPr>
          <p:nvPr>
            <p:ph type="body" idx="1"/>
          </p:nvPr>
        </p:nvSpPr>
        <p:spPr>
          <a:xfrm>
            <a:off x="552450" y="5870575"/>
            <a:ext cx="6069013" cy="2740025"/>
          </a:xfrm>
          <a:noFill/>
          <a:ln/>
        </p:spPr>
        <p:txBody>
          <a:bodyPr/>
          <a:lstStyle/>
          <a:p>
            <a:r>
              <a:rPr lang="en-US" smtClean="0"/>
              <a:t>Before you go to the next slide, ask the students what ESD is.</a:t>
            </a:r>
          </a:p>
          <a:p>
            <a:endParaRPr lang="en-US" smtClean="0"/>
          </a:p>
          <a:p>
            <a:r>
              <a:rPr lang="en-US" smtClean="0"/>
              <a:t>You may want to write their answers on the whiteboard or a flipchart.</a:t>
            </a:r>
          </a:p>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xfrm>
            <a:off x="552450" y="5870575"/>
            <a:ext cx="5992813" cy="2740025"/>
          </a:xfrm>
          <a:noFill/>
          <a:ln/>
        </p:spPr>
        <p:txBody>
          <a:bodyPr/>
          <a:lstStyle/>
          <a:p>
            <a:r>
              <a:rPr lang="en-US" smtClean="0"/>
              <a:t>Briefly talk about the amount of static charges created by the different means. Ask them if they’ve felt the shock of walking across the carpet and touching the door knob. Did it hurt? What do you think it would do to a component?</a:t>
            </a:r>
          </a:p>
          <a:p>
            <a:endParaRPr lang="en-US" smtClean="0"/>
          </a:p>
          <a:p>
            <a:r>
              <a:rPr lang="en-US" smtClean="0"/>
              <a:t>RH = Relative Humidity, as the amount of humidity decreases, as it gets drier, the static charges increase.</a:t>
            </a:r>
          </a:p>
          <a:p>
            <a:endParaRPr lang="en-US" smtClean="0"/>
          </a:p>
          <a:p>
            <a:r>
              <a:rPr lang="en-US" smtClean="0"/>
              <a:t>It does not take a lot of energy to destroy a circuit in a module that is made with has line widths of 0.2 micrometer (.0000002 meters – a hundred time smaller than a human hair)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552450" y="5870575"/>
            <a:ext cx="5992813" cy="2740025"/>
          </a:xfrm>
          <a:noFill/>
          <a:ln/>
        </p:spPr>
        <p:txBody>
          <a:bodyPr/>
          <a:lstStyle/>
          <a:p>
            <a:r>
              <a:rPr lang="en-US" smtClean="0"/>
              <a:t>Briefly talk about the amount of static charges created by the different means. Ask them if they’ve felt the shock of walking across the carpet and touching the door knob. Did it hurt? What do you think it would do to a component?</a:t>
            </a:r>
          </a:p>
          <a:p>
            <a:endParaRPr lang="en-US" smtClean="0"/>
          </a:p>
          <a:p>
            <a:r>
              <a:rPr lang="en-US" smtClean="0"/>
              <a:t>RH = Relative Humidity, as the amount of humidity decreases, as it gets drier, the static charges increase.</a:t>
            </a:r>
          </a:p>
          <a:p>
            <a:endParaRPr lang="en-US" smtClean="0"/>
          </a:p>
          <a:p>
            <a:r>
              <a:rPr lang="en-US" smtClean="0"/>
              <a:t>It does not take a lot of energy to destroy a circuit in a module that is made with has line widths of 0.2 micrometer (.0000002 meters – a hundred time smaller than a human hair)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xfrm>
            <a:off x="552450" y="5870575"/>
            <a:ext cx="5992813" cy="2740025"/>
          </a:xfrm>
          <a:noFill/>
          <a:ln/>
        </p:spPr>
        <p:txBody>
          <a:bodyPr/>
          <a:lstStyle/>
          <a:p>
            <a:r>
              <a:rPr lang="en-US" smtClean="0"/>
              <a:t>Briefly talk about the amount of static charges created by the different means. Ask them if they’ve felt the shock of walking across the carpet and touching the door knob. Did it hurt? What do you think it would do to a component?</a:t>
            </a:r>
          </a:p>
          <a:p>
            <a:endParaRPr lang="en-US" smtClean="0"/>
          </a:p>
          <a:p>
            <a:r>
              <a:rPr lang="en-US" smtClean="0"/>
              <a:t>RH = Relative Humidity, as the amount of humidity decreases, as it gets drier, the static charges increase.</a:t>
            </a:r>
          </a:p>
          <a:p>
            <a:endParaRPr lang="en-US" smtClean="0"/>
          </a:p>
          <a:p>
            <a:r>
              <a:rPr lang="en-US" smtClean="0"/>
              <a:t>It does not take a lot of energy to destroy a circuit in a module that is made with has line widths of 0.2 micrometer (.0000002 meters – a hundred time smaller than a human hair)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US" smtClean="0"/>
              <a:t>Review the above examples of materials that create ESD.</a:t>
            </a:r>
          </a:p>
          <a:p>
            <a:endParaRPr lang="en-US" smtClean="0"/>
          </a:p>
          <a:p>
            <a:r>
              <a:rPr lang="en-US" smtClean="0"/>
              <a:t>Ask for additional examples of things that create ESD.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050"/>
          <p:cNvSpPr>
            <a:spLocks noGrp="1" noRot="1" noChangeAspect="1" noChangeArrowheads="1" noTextEdit="1"/>
          </p:cNvSpPr>
          <p:nvPr>
            <p:ph type="sldImg"/>
          </p:nvPr>
        </p:nvSpPr>
        <p:spPr>
          <a:ln/>
        </p:spPr>
      </p:sp>
      <p:sp>
        <p:nvSpPr>
          <p:cNvPr id="38915" name="Rectangle 2051"/>
          <p:cNvSpPr>
            <a:spLocks noGrp="1" noChangeArrowheads="1"/>
          </p:cNvSpPr>
          <p:nvPr>
            <p:ph type="body" idx="1"/>
          </p:nvPr>
        </p:nvSpPr>
        <p:spPr>
          <a:xfrm>
            <a:off x="552450" y="5870575"/>
            <a:ext cx="6040438" cy="2740025"/>
          </a:xfrm>
          <a:noFill/>
          <a:ln/>
        </p:spPr>
        <p:txBody>
          <a:bodyPr/>
          <a:lstStyle/>
          <a:p>
            <a:r>
              <a:rPr lang="en-US" smtClean="0"/>
              <a:t>Bring examples of ESD Sensitive devices if possible.</a:t>
            </a:r>
          </a:p>
          <a:p>
            <a:endParaRPr lang="en-US" smtClean="0"/>
          </a:p>
          <a:p>
            <a:r>
              <a:rPr lang="en-US" smtClean="0"/>
              <a:t>Stress the point that parts should be treated as ESDS unless they are absolutely sure they are not.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050"/>
          <p:cNvSpPr>
            <a:spLocks noGrp="1" noRot="1" noChangeAspect="1" noChangeArrowheads="1" noTextEdit="1"/>
          </p:cNvSpPr>
          <p:nvPr>
            <p:ph type="sldImg"/>
          </p:nvPr>
        </p:nvSpPr>
        <p:spPr>
          <a:ln/>
        </p:spPr>
      </p:sp>
      <p:sp>
        <p:nvSpPr>
          <p:cNvPr id="39939" name="Rectangle 2051"/>
          <p:cNvSpPr>
            <a:spLocks noGrp="1" noChangeArrowheads="1"/>
          </p:cNvSpPr>
          <p:nvPr>
            <p:ph type="body" idx="1"/>
          </p:nvPr>
        </p:nvSpPr>
        <p:spPr>
          <a:noFill/>
          <a:ln/>
        </p:spPr>
        <p:txBody>
          <a:bodyPr/>
          <a:lstStyle/>
          <a:p>
            <a:r>
              <a:rPr lang="en-US" smtClean="0"/>
              <a:t>As the students for other examples that create static electricity.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1838" y="2271713"/>
            <a:ext cx="8293100" cy="1568450"/>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463675" y="4144963"/>
            <a:ext cx="6829425" cy="18700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87363" y="293688"/>
            <a:ext cx="8782050" cy="12192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87363" y="1706563"/>
            <a:ext cx="8782050" cy="482758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3900" y="293688"/>
            <a:ext cx="2195513" cy="62404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7363" y="293688"/>
            <a:ext cx="6434137" cy="62404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363" y="293688"/>
            <a:ext cx="878205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87363" y="1706563"/>
            <a:ext cx="8782050" cy="48275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9938" y="4700588"/>
            <a:ext cx="8294687" cy="1452562"/>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69938" y="3100388"/>
            <a:ext cx="8294687" cy="16002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7363" y="293688"/>
            <a:ext cx="878205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87363" y="1706563"/>
            <a:ext cx="4314825" cy="48275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4588" y="1706563"/>
            <a:ext cx="4314825" cy="482758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7363" y="293688"/>
            <a:ext cx="8782050" cy="12192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87363" y="1636713"/>
            <a:ext cx="4311650" cy="6826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7363" y="2319338"/>
            <a:ext cx="4311650" cy="42148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56175" y="1636713"/>
            <a:ext cx="4313238" cy="6826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6175" y="2319338"/>
            <a:ext cx="4313238" cy="42148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87363" y="293688"/>
            <a:ext cx="8782050" cy="12192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7363" y="290513"/>
            <a:ext cx="3209925" cy="1239837"/>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14763" y="290513"/>
            <a:ext cx="5454650" cy="62436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7363" y="1530350"/>
            <a:ext cx="3209925" cy="5003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2938" y="5121275"/>
            <a:ext cx="5853112" cy="603250"/>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12938" y="654050"/>
            <a:ext cx="5853112" cy="43894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12938" y="5724525"/>
            <a:ext cx="5853112" cy="85883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1026" name="Picture 46" descr="L:\Presentations\Templates - past\Aluminum\Final Swoops\Master1.jpg"/>
          <p:cNvPicPr>
            <a:picLocks noChangeAspect="1" noChangeArrowheads="1"/>
          </p:cNvPicPr>
          <p:nvPr userDrawn="1"/>
        </p:nvPicPr>
        <p:blipFill>
          <a:blip r:embed="rId14" cstate="print"/>
          <a:srcRect/>
          <a:stretch>
            <a:fillRect/>
          </a:stretch>
        </p:blipFill>
        <p:spPr bwMode="auto">
          <a:xfrm>
            <a:off x="0" y="0"/>
            <a:ext cx="1608138" cy="7315200"/>
          </a:xfrm>
          <a:prstGeom prst="rect">
            <a:avLst/>
          </a:prstGeom>
          <a:noFill/>
          <a:ln w="9525">
            <a:noFill/>
            <a:miter lim="800000"/>
            <a:headEnd/>
            <a:tailEnd/>
          </a:ln>
        </p:spPr>
      </p:pic>
      <p:pic>
        <p:nvPicPr>
          <p:cNvPr id="1027" name="Picture 24" descr="D:\My Documents\TMT\Deliverables\Logos\Solectron_Univ_logo_without_worldwide_tagline_lzw.tif.tiff"/>
          <p:cNvPicPr>
            <a:picLocks noChangeAspect="1" noChangeArrowheads="1"/>
          </p:cNvPicPr>
          <p:nvPr userDrawn="1"/>
        </p:nvPicPr>
        <p:blipFill>
          <a:blip r:embed="rId15" cstate="print"/>
          <a:srcRect/>
          <a:stretch>
            <a:fillRect/>
          </a:stretch>
        </p:blipFill>
        <p:spPr bwMode="auto">
          <a:xfrm>
            <a:off x="1646238" y="6707188"/>
            <a:ext cx="930275" cy="608012"/>
          </a:xfrm>
          <a:prstGeom prst="rect">
            <a:avLst/>
          </a:prstGeom>
          <a:noFill/>
          <a:ln w="9525">
            <a:noFill/>
            <a:miter lim="800000"/>
            <a:headEnd/>
            <a:tailEnd/>
          </a:ln>
        </p:spPr>
      </p:pic>
      <p:grpSp>
        <p:nvGrpSpPr>
          <p:cNvPr id="1028" name="Group 31"/>
          <p:cNvGrpSpPr>
            <a:grpSpLocks/>
          </p:cNvGrpSpPr>
          <p:nvPr userDrawn="1"/>
        </p:nvGrpSpPr>
        <p:grpSpPr bwMode="auto">
          <a:xfrm>
            <a:off x="198438" y="28575"/>
            <a:ext cx="706437" cy="635000"/>
            <a:chOff x="3088" y="2938"/>
            <a:chExt cx="628" cy="513"/>
          </a:xfrm>
        </p:grpSpPr>
        <p:sp>
          <p:nvSpPr>
            <p:cNvPr id="1054" name="AutoShape 30"/>
            <p:cNvSpPr>
              <a:spLocks noChangeArrowheads="1"/>
            </p:cNvSpPr>
            <p:nvPr userDrawn="1"/>
          </p:nvSpPr>
          <p:spPr bwMode="auto">
            <a:xfrm rot="1447227">
              <a:off x="3088" y="2938"/>
              <a:ext cx="628" cy="513"/>
            </a:xfrm>
            <a:prstGeom prst="irregularSeal2">
              <a:avLst/>
            </a:prstGeom>
            <a:solidFill>
              <a:srgbClr val="FF0000"/>
            </a:solidFill>
            <a:ln w="12700">
              <a:solidFill>
                <a:schemeClr val="tx1"/>
              </a:solidFill>
              <a:miter lim="800000"/>
              <a:headEnd type="none" w="sm" len="sm"/>
              <a:tailEnd type="none" w="sm" len="sm"/>
            </a:ln>
            <a:effectLst/>
          </p:spPr>
          <p:txBody>
            <a:bodyPr wrap="none" anchor="ctr"/>
            <a:lstStyle/>
            <a:p>
              <a:pPr algn="ctr" eaLnBrk="0" hangingPunct="0">
                <a:defRPr/>
              </a:pPr>
              <a:endParaRPr lang="en-US">
                <a:cs typeface="+mn-cs"/>
              </a:endParaRPr>
            </a:p>
          </p:txBody>
        </p:sp>
        <p:sp>
          <p:nvSpPr>
            <p:cNvPr id="1044" name="Text Box 20"/>
            <p:cNvSpPr txBox="1">
              <a:spLocks noChangeArrowheads="1"/>
            </p:cNvSpPr>
            <p:nvPr/>
          </p:nvSpPr>
          <p:spPr bwMode="auto">
            <a:xfrm>
              <a:off x="3128" y="3077"/>
              <a:ext cx="511" cy="222"/>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defRPr/>
              </a:pPr>
              <a:r>
                <a:rPr lang="en-US" sz="1200" b="1" i="1">
                  <a:solidFill>
                    <a:schemeClr val="bg1"/>
                  </a:solidFill>
                  <a:latin typeface="Arial Narrow" pitchFamily="34" charset="0"/>
                  <a:cs typeface="+mn-cs"/>
                </a:rPr>
                <a:t>ESD</a:t>
              </a:r>
            </a:p>
          </p:txBody>
        </p:sp>
      </p:grpSp>
      <p:pic>
        <p:nvPicPr>
          <p:cNvPr id="1029" name="Picture 47"/>
          <p:cNvPicPr>
            <a:picLocks noChangeAspect="1" noChangeArrowheads="1"/>
          </p:cNvPicPr>
          <p:nvPr userDrawn="1"/>
        </p:nvPicPr>
        <p:blipFill>
          <a:blip r:embed="rId16" cstate="print"/>
          <a:srcRect/>
          <a:stretch>
            <a:fillRect/>
          </a:stretch>
        </p:blipFill>
        <p:spPr bwMode="auto">
          <a:xfrm>
            <a:off x="7394575" y="6743700"/>
            <a:ext cx="2305050" cy="457200"/>
          </a:xfrm>
          <a:prstGeom prst="rect">
            <a:avLst/>
          </a:prstGeom>
          <a:noFill/>
          <a:ln w="9525">
            <a:noFill/>
            <a:miter lim="800000"/>
            <a:headEnd/>
            <a:tailEnd/>
          </a:ln>
        </p:spPr>
      </p:pic>
      <p:sp>
        <p:nvSpPr>
          <p:cNvPr id="1072" name="Freeform 48"/>
          <p:cNvSpPr>
            <a:spLocks/>
          </p:cNvSpPr>
          <p:nvPr userDrawn="1"/>
        </p:nvSpPr>
        <p:spPr bwMode="auto">
          <a:xfrm>
            <a:off x="6575425" y="6913563"/>
            <a:ext cx="731838" cy="57150"/>
          </a:xfrm>
          <a:custGeom>
            <a:avLst/>
            <a:gdLst/>
            <a:ahLst/>
            <a:cxnLst>
              <a:cxn ang="0">
                <a:pos x="461" y="0"/>
              </a:cxn>
              <a:cxn ang="0">
                <a:pos x="0" y="1"/>
              </a:cxn>
              <a:cxn ang="0">
                <a:pos x="0" y="36"/>
              </a:cxn>
            </a:cxnLst>
            <a:rect l="0" t="0" r="r" b="b"/>
            <a:pathLst>
              <a:path w="461" h="36">
                <a:moveTo>
                  <a:pt x="461" y="0"/>
                </a:moveTo>
                <a:lnTo>
                  <a:pt x="0" y="1"/>
                </a:lnTo>
                <a:lnTo>
                  <a:pt x="0" y="36"/>
                </a:lnTo>
              </a:path>
            </a:pathLst>
          </a:custGeom>
          <a:noFill/>
          <a:ln w="19050" cap="rnd" cmpd="sng">
            <a:solidFill>
              <a:srgbClr val="F9012C"/>
            </a:solidFill>
            <a:prstDash val="solid"/>
            <a:round/>
            <a:headEnd type="none" w="med" len="med"/>
            <a:tailEnd type="none" w="med" len="med"/>
          </a:ln>
          <a:effectLst/>
        </p:spPr>
        <p:txBody>
          <a:bodyPr/>
          <a:lstStyle/>
          <a:p>
            <a:pPr algn="ctr" eaLnBrk="0" hangingPunct="0">
              <a:defRPr/>
            </a:pPr>
            <a:endParaRPr lang="en-US">
              <a:cs typeface="+mn-cs"/>
            </a:endParaRPr>
          </a:p>
        </p:txBody>
      </p:sp>
      <p:sp>
        <p:nvSpPr>
          <p:cNvPr id="1073" name="Oval 49"/>
          <p:cNvSpPr>
            <a:spLocks noChangeArrowheads="1"/>
          </p:cNvSpPr>
          <p:nvPr userDrawn="1"/>
        </p:nvSpPr>
        <p:spPr bwMode="auto">
          <a:xfrm rot="10800000" flipH="1" flipV="1">
            <a:off x="6559550" y="7005638"/>
            <a:ext cx="30163" cy="25400"/>
          </a:xfrm>
          <a:prstGeom prst="ellipse">
            <a:avLst/>
          </a:prstGeom>
          <a:solidFill>
            <a:srgbClr val="F9012C"/>
          </a:solidFill>
          <a:ln w="25400">
            <a:solidFill>
              <a:srgbClr val="F9012C"/>
            </a:solidFill>
            <a:round/>
            <a:headEnd/>
            <a:tailEnd/>
          </a:ln>
          <a:effectLst/>
        </p:spPr>
        <p:txBody>
          <a:bodyPr wrap="none" anchor="ctr"/>
          <a:lstStyle/>
          <a:p>
            <a:pPr algn="ctr" eaLnBrk="0" hangingPunct="0">
              <a:defRPr/>
            </a:pPr>
            <a:endParaRPr lang="en-US">
              <a:cs typeface="+mn-cs"/>
            </a:endParaRPr>
          </a:p>
        </p:txBody>
      </p:sp>
      <p:sp>
        <p:nvSpPr>
          <p:cNvPr id="1074" name="Freeform 50"/>
          <p:cNvSpPr>
            <a:spLocks/>
          </p:cNvSpPr>
          <p:nvPr userDrawn="1"/>
        </p:nvSpPr>
        <p:spPr bwMode="auto">
          <a:xfrm>
            <a:off x="2960688" y="7035800"/>
            <a:ext cx="3614737" cy="76200"/>
          </a:xfrm>
          <a:custGeom>
            <a:avLst/>
            <a:gdLst/>
            <a:ahLst/>
            <a:cxnLst>
              <a:cxn ang="0">
                <a:pos x="0" y="41"/>
              </a:cxn>
              <a:cxn ang="0">
                <a:pos x="2632" y="39"/>
              </a:cxn>
              <a:cxn ang="0">
                <a:pos x="2632" y="0"/>
              </a:cxn>
            </a:cxnLst>
            <a:rect l="0" t="0" r="r" b="b"/>
            <a:pathLst>
              <a:path w="2632" h="41">
                <a:moveTo>
                  <a:pt x="0" y="41"/>
                </a:moveTo>
                <a:lnTo>
                  <a:pt x="2632" y="39"/>
                </a:lnTo>
                <a:lnTo>
                  <a:pt x="2632" y="0"/>
                </a:lnTo>
              </a:path>
            </a:pathLst>
          </a:custGeom>
          <a:noFill/>
          <a:ln w="19050" cap="rnd" cmpd="sng">
            <a:solidFill>
              <a:srgbClr val="F9012C"/>
            </a:solidFill>
            <a:prstDash val="solid"/>
            <a:round/>
            <a:headEnd type="none" w="med" len="med"/>
            <a:tailEnd type="none" w="med" len="med"/>
          </a:ln>
          <a:effectLst/>
        </p:spPr>
        <p:txBody>
          <a:bodyPr/>
          <a:lstStyle/>
          <a:p>
            <a:pPr algn="ctr" eaLnBrk="0" hangingPunct="0">
              <a:defRPr/>
            </a:pPr>
            <a:endParaRPr lang="en-US">
              <a:cs typeface="+mn-cs"/>
            </a:endParaRPr>
          </a:p>
        </p:txBody>
      </p:sp>
      <p:sp>
        <p:nvSpPr>
          <p:cNvPr id="1075" name="Text Box 51"/>
          <p:cNvSpPr txBox="1">
            <a:spLocks noChangeArrowheads="1"/>
          </p:cNvSpPr>
          <p:nvPr userDrawn="1"/>
        </p:nvSpPr>
        <p:spPr bwMode="auto">
          <a:xfrm>
            <a:off x="6705600" y="6934200"/>
            <a:ext cx="339725" cy="244475"/>
          </a:xfrm>
          <a:prstGeom prst="rect">
            <a:avLst/>
          </a:prstGeom>
          <a:noFill/>
          <a:ln w="12700">
            <a:noFill/>
            <a:miter lim="800000"/>
            <a:headEnd/>
            <a:tailEnd/>
          </a:ln>
          <a:effectLst/>
        </p:spPr>
        <p:txBody>
          <a:bodyPr wrap="none">
            <a:spAutoFit/>
          </a:bodyPr>
          <a:lstStyle/>
          <a:p>
            <a:pPr eaLnBrk="0" hangingPunct="0">
              <a:defRPr/>
            </a:pPr>
            <a:fld id="{9C1AF028-446B-46A0-AAE1-8498C9A5F7BC}" type="slidenum">
              <a:rPr lang="en-US" sz="1000" b="1">
                <a:cs typeface="+mn-cs"/>
              </a:rPr>
              <a:pPr eaLnBrk="0" hangingPunct="0">
                <a:defRPr/>
              </a:pPr>
              <a:t>‹#›</a:t>
            </a:fld>
            <a:endParaRPr lang="en-US" sz="1000" b="1">
              <a:cs typeface="+mn-cs"/>
            </a:endParaRPr>
          </a:p>
        </p:txBody>
      </p:sp>
      <p:sp>
        <p:nvSpPr>
          <p:cNvPr id="1076" name="Text Box 52"/>
          <p:cNvSpPr txBox="1">
            <a:spLocks noChangeArrowheads="1"/>
          </p:cNvSpPr>
          <p:nvPr userDrawn="1"/>
        </p:nvSpPr>
        <p:spPr bwMode="auto">
          <a:xfrm>
            <a:off x="7637463" y="7070725"/>
            <a:ext cx="2047875" cy="244475"/>
          </a:xfrm>
          <a:prstGeom prst="rect">
            <a:avLst/>
          </a:prstGeom>
          <a:noFill/>
          <a:ln w="9525">
            <a:noFill/>
            <a:miter lim="800000"/>
            <a:headEnd/>
            <a:tailEnd/>
          </a:ln>
          <a:effectLst/>
        </p:spPr>
        <p:txBody>
          <a:bodyPr wrap="none">
            <a:spAutoFit/>
          </a:bodyPr>
          <a:lstStyle/>
          <a:p>
            <a:pPr>
              <a:defRPr/>
            </a:pPr>
            <a:r>
              <a:rPr lang="en-US" sz="1000">
                <a:solidFill>
                  <a:srgbClr val="808080"/>
                </a:solidFill>
                <a:latin typeface="Times New Roman" pitchFamily="18" charset="0"/>
                <a:cs typeface="+mn-cs"/>
              </a:rPr>
              <a:t>Corporate Quality  Rev 1.0 07/29/02</a:t>
            </a:r>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defTabSz="977900" rtl="0" eaLnBrk="0" fontAlgn="base" hangingPunct="0">
        <a:spcBef>
          <a:spcPct val="0"/>
        </a:spcBef>
        <a:spcAft>
          <a:spcPct val="0"/>
        </a:spcAft>
        <a:defRPr sz="2400" b="1" i="1">
          <a:solidFill>
            <a:schemeClr val="bg1"/>
          </a:solidFill>
          <a:latin typeface="+mj-lt"/>
          <a:ea typeface="+mj-ea"/>
          <a:cs typeface="+mj-cs"/>
        </a:defRPr>
      </a:lvl1pPr>
      <a:lvl2pPr algn="l" defTabSz="977900" rtl="0" eaLnBrk="0" fontAlgn="base" hangingPunct="0">
        <a:spcBef>
          <a:spcPct val="0"/>
        </a:spcBef>
        <a:spcAft>
          <a:spcPct val="0"/>
        </a:spcAft>
        <a:defRPr sz="2400" b="1" i="1">
          <a:solidFill>
            <a:schemeClr val="bg1"/>
          </a:solidFill>
          <a:latin typeface="Arial" pitchFamily="34" charset="0"/>
        </a:defRPr>
      </a:lvl2pPr>
      <a:lvl3pPr algn="l" defTabSz="977900" rtl="0" eaLnBrk="0" fontAlgn="base" hangingPunct="0">
        <a:spcBef>
          <a:spcPct val="0"/>
        </a:spcBef>
        <a:spcAft>
          <a:spcPct val="0"/>
        </a:spcAft>
        <a:defRPr sz="2400" b="1" i="1">
          <a:solidFill>
            <a:schemeClr val="bg1"/>
          </a:solidFill>
          <a:latin typeface="Arial" pitchFamily="34" charset="0"/>
        </a:defRPr>
      </a:lvl3pPr>
      <a:lvl4pPr algn="l" defTabSz="977900" rtl="0" eaLnBrk="0" fontAlgn="base" hangingPunct="0">
        <a:spcBef>
          <a:spcPct val="0"/>
        </a:spcBef>
        <a:spcAft>
          <a:spcPct val="0"/>
        </a:spcAft>
        <a:defRPr sz="2400" b="1" i="1">
          <a:solidFill>
            <a:schemeClr val="bg1"/>
          </a:solidFill>
          <a:latin typeface="Arial" pitchFamily="34" charset="0"/>
        </a:defRPr>
      </a:lvl4pPr>
      <a:lvl5pPr algn="l" defTabSz="977900" rtl="0" eaLnBrk="0" fontAlgn="base" hangingPunct="0">
        <a:spcBef>
          <a:spcPct val="0"/>
        </a:spcBef>
        <a:spcAft>
          <a:spcPct val="0"/>
        </a:spcAft>
        <a:defRPr sz="2400" b="1" i="1">
          <a:solidFill>
            <a:schemeClr val="bg1"/>
          </a:solidFill>
          <a:latin typeface="Arial" pitchFamily="34" charset="0"/>
        </a:defRPr>
      </a:lvl5pPr>
      <a:lvl6pPr marL="457200" algn="l" defTabSz="977900" rtl="0" eaLnBrk="0" fontAlgn="base" hangingPunct="0">
        <a:spcBef>
          <a:spcPct val="0"/>
        </a:spcBef>
        <a:spcAft>
          <a:spcPct val="0"/>
        </a:spcAft>
        <a:defRPr sz="2400" b="1" i="1">
          <a:solidFill>
            <a:schemeClr val="bg1"/>
          </a:solidFill>
          <a:latin typeface="Arial" pitchFamily="34" charset="0"/>
        </a:defRPr>
      </a:lvl6pPr>
      <a:lvl7pPr marL="914400" algn="l" defTabSz="977900" rtl="0" eaLnBrk="0" fontAlgn="base" hangingPunct="0">
        <a:spcBef>
          <a:spcPct val="0"/>
        </a:spcBef>
        <a:spcAft>
          <a:spcPct val="0"/>
        </a:spcAft>
        <a:defRPr sz="2400" b="1" i="1">
          <a:solidFill>
            <a:schemeClr val="bg1"/>
          </a:solidFill>
          <a:latin typeface="Arial" pitchFamily="34" charset="0"/>
        </a:defRPr>
      </a:lvl7pPr>
      <a:lvl8pPr marL="1371600" algn="l" defTabSz="977900" rtl="0" eaLnBrk="0" fontAlgn="base" hangingPunct="0">
        <a:spcBef>
          <a:spcPct val="0"/>
        </a:spcBef>
        <a:spcAft>
          <a:spcPct val="0"/>
        </a:spcAft>
        <a:defRPr sz="2400" b="1" i="1">
          <a:solidFill>
            <a:schemeClr val="bg1"/>
          </a:solidFill>
          <a:latin typeface="Arial" pitchFamily="34" charset="0"/>
        </a:defRPr>
      </a:lvl8pPr>
      <a:lvl9pPr marL="1828800" algn="l" defTabSz="977900" rtl="0" eaLnBrk="0" fontAlgn="base" hangingPunct="0">
        <a:spcBef>
          <a:spcPct val="0"/>
        </a:spcBef>
        <a:spcAft>
          <a:spcPct val="0"/>
        </a:spcAft>
        <a:defRPr sz="2400" b="1" i="1">
          <a:solidFill>
            <a:schemeClr val="bg1"/>
          </a:solidFill>
          <a:latin typeface="Arial" pitchFamily="34" charset="0"/>
        </a:defRPr>
      </a:lvl9pPr>
    </p:titleStyle>
    <p:bodyStyle>
      <a:lvl1pPr marL="342900" indent="-342900" algn="l" defTabSz="974725" rtl="0" eaLnBrk="0" fontAlgn="base" hangingPunct="0">
        <a:spcBef>
          <a:spcPct val="50000"/>
        </a:spcBef>
        <a:spcAft>
          <a:spcPct val="0"/>
        </a:spcAft>
        <a:defRPr sz="2000">
          <a:solidFill>
            <a:schemeClr val="tx1"/>
          </a:solidFill>
          <a:latin typeface="+mn-lt"/>
          <a:ea typeface="+mn-ea"/>
          <a:cs typeface="+mn-cs"/>
        </a:defRPr>
      </a:lvl1pPr>
      <a:lvl2pPr marL="314325" indent="-200025" algn="l" defTabSz="974725" rtl="0" eaLnBrk="0" fontAlgn="base" hangingPunct="0">
        <a:spcBef>
          <a:spcPct val="50000"/>
        </a:spcBef>
        <a:spcAft>
          <a:spcPct val="0"/>
        </a:spcAft>
        <a:buClr>
          <a:srgbClr val="000066"/>
        </a:buClr>
        <a:buSzPct val="75000"/>
        <a:buFont typeface="Wingdings" pitchFamily="2" charset="2"/>
        <a:buChar char="n"/>
        <a:defRPr sz="2000">
          <a:solidFill>
            <a:schemeClr val="tx1"/>
          </a:solidFill>
          <a:latin typeface="+mn-lt"/>
        </a:defRPr>
      </a:lvl2pPr>
      <a:lvl3pPr marL="571500" indent="-142875" algn="l" defTabSz="974725" rtl="0" eaLnBrk="0" fontAlgn="base" hangingPunct="0">
        <a:spcBef>
          <a:spcPct val="20000"/>
        </a:spcBef>
        <a:spcAft>
          <a:spcPct val="0"/>
        </a:spcAft>
        <a:buChar char="–"/>
        <a:defRPr sz="2000">
          <a:solidFill>
            <a:schemeClr val="tx1"/>
          </a:solidFill>
          <a:latin typeface="+mn-lt"/>
        </a:defRPr>
      </a:lvl3pPr>
      <a:lvl4pPr marL="800100" indent="-114300" algn="l" defTabSz="974725" rtl="0" eaLnBrk="0" fontAlgn="base" hangingPunct="0">
        <a:spcBef>
          <a:spcPct val="20000"/>
        </a:spcBef>
        <a:spcAft>
          <a:spcPct val="0"/>
        </a:spcAft>
        <a:buSzPct val="125000"/>
        <a:buChar char="•"/>
        <a:defRPr sz="2000">
          <a:solidFill>
            <a:schemeClr val="tx1"/>
          </a:solidFill>
          <a:latin typeface="+mn-lt"/>
        </a:defRPr>
      </a:lvl4pPr>
      <a:lvl5pPr marL="1131888" indent="-217488" algn="l" defTabSz="974725" rtl="0" eaLnBrk="0" fontAlgn="base" hangingPunct="0">
        <a:spcBef>
          <a:spcPct val="20000"/>
        </a:spcBef>
        <a:spcAft>
          <a:spcPct val="0"/>
        </a:spcAft>
        <a:buChar char="­"/>
        <a:defRPr sz="2000">
          <a:solidFill>
            <a:schemeClr val="tx1"/>
          </a:solidFill>
          <a:latin typeface="+mn-lt"/>
        </a:defRPr>
      </a:lvl5pPr>
      <a:lvl6pPr marL="1589088" indent="-217488" algn="l" defTabSz="974725" rtl="0" eaLnBrk="0" fontAlgn="base" hangingPunct="0">
        <a:spcBef>
          <a:spcPct val="20000"/>
        </a:spcBef>
        <a:spcAft>
          <a:spcPct val="0"/>
        </a:spcAft>
        <a:buChar char="­"/>
        <a:defRPr sz="2000">
          <a:solidFill>
            <a:schemeClr val="tx1"/>
          </a:solidFill>
          <a:latin typeface="+mn-lt"/>
        </a:defRPr>
      </a:lvl6pPr>
      <a:lvl7pPr marL="2046288" indent="-217488" algn="l" defTabSz="974725" rtl="0" eaLnBrk="0" fontAlgn="base" hangingPunct="0">
        <a:spcBef>
          <a:spcPct val="20000"/>
        </a:spcBef>
        <a:spcAft>
          <a:spcPct val="0"/>
        </a:spcAft>
        <a:buChar char="­"/>
        <a:defRPr sz="2000">
          <a:solidFill>
            <a:schemeClr val="tx1"/>
          </a:solidFill>
          <a:latin typeface="+mn-lt"/>
        </a:defRPr>
      </a:lvl7pPr>
      <a:lvl8pPr marL="2503488" indent="-217488" algn="l" defTabSz="974725" rtl="0" eaLnBrk="0" fontAlgn="base" hangingPunct="0">
        <a:spcBef>
          <a:spcPct val="20000"/>
        </a:spcBef>
        <a:spcAft>
          <a:spcPct val="0"/>
        </a:spcAft>
        <a:buChar char="­"/>
        <a:defRPr sz="2000">
          <a:solidFill>
            <a:schemeClr val="tx1"/>
          </a:solidFill>
          <a:latin typeface="+mn-lt"/>
        </a:defRPr>
      </a:lvl8pPr>
      <a:lvl9pPr marL="2960688" indent="-217488" algn="l" defTabSz="974725"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hyperlink" Target="http://www.transforming-technologies.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hyperlink" Target="http://www.transforming-technologies.com/test-equipment.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hyperlink" Target="http://www.transforming-technologies.com/ionizers-nozzles.html" TargetMode="External"/><Relationship Id="rId7" Type="http://schemas.openxmlformats.org/officeDocument/2006/relationships/hyperlink" Target="http://www.transforming-technologies.com/ionizers-blowers.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hyperlink" Target="http://www.transforming-technologies.com/ionizers-guns.html" TargetMode="External"/><Relationship Id="rId10" Type="http://schemas.openxmlformats.org/officeDocument/2006/relationships/image" Target="../media/image40.jpeg"/><Relationship Id="rId4" Type="http://schemas.openxmlformats.org/officeDocument/2006/relationships/image" Target="../media/image37.jpeg"/><Relationship Id="rId9" Type="http://schemas.openxmlformats.org/officeDocument/2006/relationships/hyperlink" Target="http://www.transforming-technologies.com/ionizers-overhead.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hyperlink" Target="http://www.transforming-technologies.com/smd.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Text Box 11"/>
          <p:cNvSpPr txBox="1">
            <a:spLocks noChangeArrowheads="1"/>
          </p:cNvSpPr>
          <p:nvPr/>
        </p:nvSpPr>
        <p:spPr bwMode="auto">
          <a:xfrm>
            <a:off x="2432050" y="4316413"/>
            <a:ext cx="184150" cy="366712"/>
          </a:xfrm>
          <a:prstGeom prst="rect">
            <a:avLst/>
          </a:prstGeom>
          <a:noFill/>
          <a:ln w="12700">
            <a:noFill/>
            <a:miter lim="800000"/>
            <a:headEnd type="none" w="sm" len="sm"/>
            <a:tailEnd type="none" w="sm" len="sm"/>
          </a:ln>
        </p:spPr>
        <p:txBody>
          <a:bodyPr wrap="none">
            <a:spAutoFit/>
          </a:bodyPr>
          <a:lstStyle/>
          <a:p>
            <a:pPr algn="ctr" eaLnBrk="0" hangingPunct="0"/>
            <a:endParaRPr lang="en-US"/>
          </a:p>
        </p:txBody>
      </p:sp>
      <p:sp>
        <p:nvSpPr>
          <p:cNvPr id="7" name="TextBox 6"/>
          <p:cNvSpPr txBox="1"/>
          <p:nvPr/>
        </p:nvSpPr>
        <p:spPr>
          <a:xfrm>
            <a:off x="282575" y="5627688"/>
            <a:ext cx="9220200" cy="831850"/>
          </a:xfrm>
          <a:prstGeom prst="rect">
            <a:avLst/>
          </a:prstGeom>
          <a:noFill/>
          <a:effectLst>
            <a:outerShdw blurRad="50800" dist="38100" dir="8100000" algn="tr" rotWithShape="0">
              <a:prstClr val="black">
                <a:alpha val="40000"/>
              </a:prstClr>
            </a:outerShdw>
          </a:effectLst>
        </p:spPr>
        <p:txBody>
          <a:bodyPr>
            <a:spAutoFit/>
          </a:bodyPr>
          <a:lstStyle/>
          <a:p>
            <a:pPr algn="ctr" eaLnBrk="0" hangingPunct="0">
              <a:defRPr/>
            </a:pPr>
            <a:r>
              <a:rPr lang="en-US" sz="4800" b="1" dirty="0">
                <a:latin typeface="+mj-lt"/>
                <a:cs typeface="Aharoni" pitchFamily="2" charset="-79"/>
              </a:rPr>
              <a:t>ESD Basics and Protection</a:t>
            </a:r>
            <a:endParaRPr lang="en-US" sz="4800" dirty="0">
              <a:latin typeface="+mj-lt"/>
              <a:cs typeface="+mn-cs"/>
            </a:endParaRPr>
          </a:p>
        </p:txBody>
      </p:sp>
      <p:sp>
        <p:nvSpPr>
          <p:cNvPr id="8" name="TextBox 7"/>
          <p:cNvSpPr txBox="1"/>
          <p:nvPr/>
        </p:nvSpPr>
        <p:spPr>
          <a:xfrm>
            <a:off x="5740400" y="598488"/>
            <a:ext cx="4016375" cy="1322387"/>
          </a:xfrm>
          <a:prstGeom prst="rect">
            <a:avLst/>
          </a:prstGeom>
          <a:noFill/>
          <a:effectLst>
            <a:outerShdw blurRad="50800" dist="38100" dir="8100000" algn="tr" rotWithShape="0">
              <a:prstClr val="black">
                <a:alpha val="40000"/>
              </a:prstClr>
            </a:outerShdw>
          </a:effectLst>
        </p:spPr>
        <p:txBody>
          <a:bodyPr>
            <a:spAutoFit/>
          </a:bodyPr>
          <a:lstStyle/>
          <a:p>
            <a:pPr eaLnBrk="0" hangingPunct="0">
              <a:defRPr/>
            </a:pPr>
            <a:r>
              <a:rPr lang="en-US" sz="4000" b="1" dirty="0">
                <a:cs typeface="+mn-cs"/>
              </a:rPr>
              <a:t>Electrostatic Discharge</a:t>
            </a:r>
          </a:p>
        </p:txBody>
      </p:sp>
      <p:pic>
        <p:nvPicPr>
          <p:cNvPr id="2053" name="Picture 8" descr="about_sparks.gif"/>
          <p:cNvPicPr>
            <a:picLocks noChangeAspect="1"/>
          </p:cNvPicPr>
          <p:nvPr/>
        </p:nvPicPr>
        <p:blipFill>
          <a:blip r:embed="rId3" cstate="print"/>
          <a:srcRect/>
          <a:stretch>
            <a:fillRect/>
          </a:stretch>
        </p:blipFill>
        <p:spPr bwMode="auto">
          <a:xfrm>
            <a:off x="958850" y="566738"/>
            <a:ext cx="4459288" cy="3178175"/>
          </a:xfrm>
          <a:prstGeom prst="rect">
            <a:avLst/>
          </a:prstGeom>
          <a:noFill/>
          <a:ln w="9525">
            <a:noFill/>
            <a:miter lim="800000"/>
            <a:headEnd/>
            <a:tailEnd/>
          </a:ln>
        </p:spPr>
      </p:pic>
      <p:pic>
        <p:nvPicPr>
          <p:cNvPr id="2054" name="Picture 11" descr="esd_symbol_star_l.jpg"/>
          <p:cNvPicPr>
            <a:picLocks noChangeAspect="1"/>
          </p:cNvPicPr>
          <p:nvPr/>
        </p:nvPicPr>
        <p:blipFill>
          <a:blip r:embed="rId4" cstate="print"/>
          <a:srcRect/>
          <a:stretch>
            <a:fillRect/>
          </a:stretch>
        </p:blipFill>
        <p:spPr bwMode="auto">
          <a:xfrm>
            <a:off x="5521325" y="3817938"/>
            <a:ext cx="1924050" cy="1604962"/>
          </a:xfrm>
          <a:prstGeom prst="rect">
            <a:avLst/>
          </a:prstGeom>
          <a:noFill/>
          <a:ln w="9525">
            <a:noFill/>
            <a:miter lim="800000"/>
            <a:headEnd/>
            <a:tailEnd/>
          </a:ln>
        </p:spPr>
      </p:pic>
      <p:pic>
        <p:nvPicPr>
          <p:cNvPr id="2055" name="Picture 13" descr="IMG D1_ESD Spark.jpg"/>
          <p:cNvPicPr>
            <a:picLocks noChangeAspect="1"/>
          </p:cNvPicPr>
          <p:nvPr/>
        </p:nvPicPr>
        <p:blipFill>
          <a:blip r:embed="rId5" cstate="print"/>
          <a:srcRect/>
          <a:stretch>
            <a:fillRect/>
          </a:stretch>
        </p:blipFill>
        <p:spPr bwMode="auto">
          <a:xfrm>
            <a:off x="3443288" y="3816350"/>
            <a:ext cx="1966912" cy="1582738"/>
          </a:xfrm>
          <a:prstGeom prst="rect">
            <a:avLst/>
          </a:prstGeom>
          <a:noFill/>
          <a:ln w="9525">
            <a:noFill/>
            <a:miter lim="800000"/>
            <a:headEnd/>
            <a:tailEnd/>
          </a:ln>
        </p:spPr>
      </p:pic>
      <p:pic>
        <p:nvPicPr>
          <p:cNvPr id="2056" name="Picture 14" descr="IMG E1_ESD Damage.jpg"/>
          <p:cNvPicPr>
            <a:picLocks noChangeAspect="1"/>
          </p:cNvPicPr>
          <p:nvPr/>
        </p:nvPicPr>
        <p:blipFill>
          <a:blip r:embed="rId6" cstate="print"/>
          <a:srcRect/>
          <a:stretch>
            <a:fillRect/>
          </a:stretch>
        </p:blipFill>
        <p:spPr bwMode="auto">
          <a:xfrm>
            <a:off x="5508625" y="2232025"/>
            <a:ext cx="1976438" cy="1487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203200" y="328613"/>
            <a:ext cx="9177338" cy="569912"/>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smtClean="0">
                <a:solidFill>
                  <a:schemeClr val="tx1"/>
                </a:solidFill>
              </a:rPr>
              <a:t>Types of ESD Damage</a:t>
            </a:r>
          </a:p>
        </p:txBody>
      </p:sp>
      <p:sp>
        <p:nvSpPr>
          <p:cNvPr id="11267" name="Rectangle 3"/>
          <p:cNvSpPr>
            <a:spLocks noGrp="1" noChangeArrowheads="1"/>
          </p:cNvSpPr>
          <p:nvPr>
            <p:ph idx="1"/>
          </p:nvPr>
        </p:nvSpPr>
        <p:spPr bwMode="auto">
          <a:xfrm>
            <a:off x="385763" y="1314450"/>
            <a:ext cx="5603875" cy="4181475"/>
          </a:xfrm>
          <a:noFill/>
          <a:ln>
            <a:miter lim="800000"/>
            <a:headEnd/>
            <a:tailEnd/>
          </a:ln>
        </p:spPr>
        <p:txBody>
          <a:bodyPr vert="horz" wrap="square" lIns="91440" tIns="45720" rIns="91440" bIns="45720" numCol="1" anchor="t" anchorCtr="0" compatLnSpc="1">
            <a:prstTxWarp prst="textNoShape">
              <a:avLst/>
            </a:prstTxWarp>
          </a:bodyPr>
          <a:lstStyle/>
          <a:p>
            <a:pPr marL="0" indent="0">
              <a:lnSpc>
                <a:spcPct val="120000"/>
              </a:lnSpc>
              <a:spcBef>
                <a:spcPct val="0"/>
              </a:spcBef>
            </a:pPr>
            <a:r>
              <a:rPr lang="en-US" b="1" smtClean="0">
                <a:solidFill>
                  <a:srgbClr val="000099"/>
                </a:solidFill>
              </a:rPr>
              <a:t>CATASTROPHIC FAILURE</a:t>
            </a:r>
          </a:p>
          <a:p>
            <a:pPr lvl="1">
              <a:lnSpc>
                <a:spcPct val="120000"/>
              </a:lnSpc>
              <a:spcBef>
                <a:spcPct val="0"/>
              </a:spcBef>
              <a:buClr>
                <a:srgbClr val="000099"/>
              </a:buClr>
            </a:pPr>
            <a:r>
              <a:rPr lang="en-US" sz="1800" smtClean="0"/>
              <a:t>A device is exposed to ESD and it no longer works </a:t>
            </a:r>
          </a:p>
          <a:p>
            <a:pPr lvl="1">
              <a:lnSpc>
                <a:spcPct val="120000"/>
              </a:lnSpc>
              <a:spcBef>
                <a:spcPct val="0"/>
              </a:spcBef>
              <a:buClr>
                <a:srgbClr val="000099"/>
              </a:buClr>
            </a:pPr>
            <a:r>
              <a:rPr lang="en-US" sz="1800" smtClean="0"/>
              <a:t>The device circuitry is permanently damaged</a:t>
            </a:r>
          </a:p>
          <a:p>
            <a:pPr lvl="1">
              <a:lnSpc>
                <a:spcPct val="120000"/>
              </a:lnSpc>
              <a:spcBef>
                <a:spcPct val="0"/>
              </a:spcBef>
              <a:buClr>
                <a:srgbClr val="000099"/>
              </a:buClr>
            </a:pPr>
            <a:r>
              <a:rPr lang="en-US" sz="1800" smtClean="0"/>
              <a:t>Such failures may be caught when tested, before shipment</a:t>
            </a:r>
          </a:p>
          <a:p>
            <a:pPr marL="0" indent="0">
              <a:lnSpc>
                <a:spcPct val="120000"/>
              </a:lnSpc>
              <a:spcBef>
                <a:spcPct val="0"/>
              </a:spcBef>
              <a:buClr>
                <a:srgbClr val="000099"/>
              </a:buClr>
              <a:buSzPct val="75000"/>
              <a:buFont typeface="Wingdings" pitchFamily="2" charset="2"/>
              <a:buChar char="n"/>
            </a:pPr>
            <a:endParaRPr lang="en-US" sz="1800" smtClean="0">
              <a:solidFill>
                <a:srgbClr val="000099"/>
              </a:solidFill>
            </a:endParaRPr>
          </a:p>
          <a:p>
            <a:pPr marL="0" indent="0">
              <a:lnSpc>
                <a:spcPct val="120000"/>
              </a:lnSpc>
              <a:spcBef>
                <a:spcPct val="0"/>
              </a:spcBef>
            </a:pPr>
            <a:r>
              <a:rPr lang="en-US" b="1" smtClean="0">
                <a:solidFill>
                  <a:srgbClr val="000099"/>
                </a:solidFill>
              </a:rPr>
              <a:t>LATENT FAILURE</a:t>
            </a:r>
          </a:p>
          <a:p>
            <a:pPr lvl="1">
              <a:lnSpc>
                <a:spcPct val="120000"/>
              </a:lnSpc>
              <a:spcBef>
                <a:spcPct val="0"/>
              </a:spcBef>
              <a:buClr>
                <a:srgbClr val="000099"/>
              </a:buClr>
            </a:pPr>
            <a:r>
              <a:rPr lang="en-US" sz="1800" smtClean="0"/>
              <a:t>A device is exposed to ESD and is partially damaged, yet it continues to work</a:t>
            </a:r>
          </a:p>
          <a:p>
            <a:pPr lvl="1">
              <a:lnSpc>
                <a:spcPct val="120000"/>
              </a:lnSpc>
              <a:spcBef>
                <a:spcPct val="0"/>
              </a:spcBef>
              <a:buClr>
                <a:srgbClr val="000099"/>
              </a:buClr>
            </a:pPr>
            <a:r>
              <a:rPr lang="en-US" sz="1800" smtClean="0"/>
              <a:t>The product may have a failure after the user places it in service</a:t>
            </a:r>
          </a:p>
        </p:txBody>
      </p:sp>
      <p:pic>
        <p:nvPicPr>
          <p:cNvPr id="10244" name="Picture 1"/>
          <p:cNvPicPr>
            <a:picLocks noChangeAspect="1" noChangeArrowheads="1"/>
          </p:cNvPicPr>
          <p:nvPr/>
        </p:nvPicPr>
        <p:blipFill>
          <a:blip r:embed="rId3" cstate="print"/>
          <a:stretch>
            <a:fillRect/>
          </a:stretch>
        </p:blipFill>
        <p:spPr bwMode="auto">
          <a:xfrm>
            <a:off x="6080125" y="2147888"/>
            <a:ext cx="3386138" cy="2443162"/>
          </a:xfrm>
          <a:prstGeom prst="rect">
            <a:avLst/>
          </a:prstGeom>
          <a:noFill/>
          <a:ln w="9525">
            <a:noFill/>
            <a:miter lim="800000"/>
            <a:headEnd/>
            <a:tailEnd/>
          </a:ln>
          <a:effectLst>
            <a:outerShdw blurRad="50800" dist="88900" dir="8100000" algn="tr" rotWithShape="0">
              <a:prstClr val="black">
                <a:alpha val="40000"/>
              </a:prstClr>
            </a:outerShdw>
          </a:effectLst>
        </p:spPr>
      </p:pic>
      <p:sp>
        <p:nvSpPr>
          <p:cNvPr id="11269" name="TextBox 5"/>
          <p:cNvSpPr txBox="1">
            <a:spLocks noChangeArrowheads="1"/>
          </p:cNvSpPr>
          <p:nvPr/>
        </p:nvSpPr>
        <p:spPr bwMode="auto">
          <a:xfrm>
            <a:off x="6011863" y="4691063"/>
            <a:ext cx="3603625" cy="769937"/>
          </a:xfrm>
          <a:prstGeom prst="rect">
            <a:avLst/>
          </a:prstGeom>
          <a:noFill/>
          <a:ln w="9525">
            <a:noFill/>
            <a:miter lim="800000"/>
            <a:headEnd/>
            <a:tailEnd/>
          </a:ln>
        </p:spPr>
        <p:txBody>
          <a:bodyPr>
            <a:spAutoFit/>
          </a:bodyPr>
          <a:lstStyle/>
          <a:p>
            <a:pPr algn="ctr"/>
            <a:r>
              <a:rPr lang="en-US" sz="1600"/>
              <a:t>Image of the ESD damage after removal of the capacitor metallization.</a:t>
            </a:r>
          </a:p>
          <a:p>
            <a:pPr algn="ctr"/>
            <a:r>
              <a:rPr lang="en-US" sz="1200"/>
              <a:t>Magnification is 10,500 times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203200" y="328613"/>
            <a:ext cx="9177338" cy="569912"/>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smtClean="0">
                <a:solidFill>
                  <a:schemeClr val="tx1"/>
                </a:solidFill>
              </a:rPr>
              <a:t>Example of ESD Damage</a:t>
            </a:r>
          </a:p>
        </p:txBody>
      </p:sp>
      <p:sp>
        <p:nvSpPr>
          <p:cNvPr id="12291" name="Rectangle 3"/>
          <p:cNvSpPr>
            <a:spLocks noGrp="1" noChangeArrowheads="1"/>
          </p:cNvSpPr>
          <p:nvPr>
            <p:ph idx="1"/>
          </p:nvPr>
        </p:nvSpPr>
        <p:spPr bwMode="auto">
          <a:xfrm>
            <a:off x="434975" y="2014538"/>
            <a:ext cx="3352800" cy="2862262"/>
          </a:xfrm>
          <a:noFill/>
          <a:ln>
            <a:miter lim="800000"/>
            <a:headEnd/>
            <a:tailEnd/>
          </a:ln>
        </p:spPr>
        <p:txBody>
          <a:bodyPr vert="horz" wrap="square" lIns="91440" tIns="45720" rIns="91440" bIns="45720" numCol="1" anchor="b" anchorCtr="0" compatLnSpc="1">
            <a:prstTxWarp prst="textNoShape">
              <a:avLst/>
            </a:prstTxWarp>
          </a:bodyPr>
          <a:lstStyle/>
          <a:p>
            <a:pPr lvl="1">
              <a:spcBef>
                <a:spcPct val="0"/>
              </a:spcBef>
            </a:pPr>
            <a:r>
              <a:rPr lang="en-US" sz="2400" b="1" smtClean="0">
                <a:solidFill>
                  <a:srgbClr val="000099"/>
                </a:solidFill>
              </a:rPr>
              <a:t>Optical photo of a large Integrated Circuit which has experienced ESD damage to the pin noted by the arrow</a:t>
            </a:r>
            <a:r>
              <a:rPr lang="en-US" sz="2400" smtClean="0">
                <a:solidFill>
                  <a:srgbClr val="000099"/>
                </a:solidFill>
              </a:rPr>
              <a:t>.</a:t>
            </a:r>
          </a:p>
          <a:p>
            <a:pPr marL="0" indent="0">
              <a:lnSpc>
                <a:spcPct val="120000"/>
              </a:lnSpc>
              <a:spcBef>
                <a:spcPct val="0"/>
              </a:spcBef>
              <a:buClr>
                <a:srgbClr val="000099"/>
              </a:buClr>
              <a:buSzPct val="75000"/>
            </a:pPr>
            <a:endParaRPr lang="en-US" sz="1800" smtClean="0">
              <a:solidFill>
                <a:srgbClr val="000099"/>
              </a:solidFill>
            </a:endParaRPr>
          </a:p>
        </p:txBody>
      </p:sp>
      <p:pic>
        <p:nvPicPr>
          <p:cNvPr id="5" name="Picture 4" descr="IMG E1_ESD Damage.jpg"/>
          <p:cNvPicPr>
            <a:picLocks noChangeAspect="1"/>
          </p:cNvPicPr>
          <p:nvPr/>
        </p:nvPicPr>
        <p:blipFill>
          <a:blip r:embed="rId3" cstate="print"/>
          <a:stretch>
            <a:fillRect/>
          </a:stretch>
        </p:blipFill>
        <p:spPr>
          <a:xfrm>
            <a:off x="4092575" y="1676400"/>
            <a:ext cx="5478463" cy="4113213"/>
          </a:xfrm>
          <a:prstGeom prst="rect">
            <a:avLst/>
          </a:prstGeom>
          <a:noFill/>
          <a:ln>
            <a:noFill/>
          </a:ln>
          <a:effectLst>
            <a:outerShdw blurRad="50800" dist="889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203200" y="328613"/>
            <a:ext cx="9177338" cy="569912"/>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smtClean="0">
                <a:solidFill>
                  <a:schemeClr val="tx1"/>
                </a:solidFill>
              </a:rPr>
              <a:t>Example of ESD Damage</a:t>
            </a:r>
          </a:p>
        </p:txBody>
      </p:sp>
      <p:sp>
        <p:nvSpPr>
          <p:cNvPr id="13315" name="Rectangle 3"/>
          <p:cNvSpPr>
            <a:spLocks noGrp="1" noChangeArrowheads="1"/>
          </p:cNvSpPr>
          <p:nvPr>
            <p:ph idx="1"/>
          </p:nvPr>
        </p:nvSpPr>
        <p:spPr bwMode="auto">
          <a:xfrm>
            <a:off x="434975" y="1241425"/>
            <a:ext cx="3352800" cy="4724400"/>
          </a:xfrm>
          <a:noFill/>
          <a:ln>
            <a:miter lim="800000"/>
            <a:headEnd/>
            <a:tailEnd/>
          </a:ln>
        </p:spPr>
        <p:txBody>
          <a:bodyPr vert="horz" wrap="square" lIns="91440" tIns="45720" rIns="91440" bIns="45720" numCol="1" anchor="b" anchorCtr="0" compatLnSpc="1">
            <a:prstTxWarp prst="textNoShape">
              <a:avLst/>
            </a:prstTxWarp>
          </a:bodyPr>
          <a:lstStyle/>
          <a:p>
            <a:pPr lvl="1">
              <a:spcBef>
                <a:spcPct val="0"/>
              </a:spcBef>
            </a:pPr>
            <a:r>
              <a:rPr lang="en-US" sz="2400" b="1" smtClean="0">
                <a:solidFill>
                  <a:srgbClr val="000099"/>
                </a:solidFill>
              </a:rPr>
              <a:t>Higher magnification photo of pin noted by the arrow in  the prior slide  This taken at 400 times magnification on a 4" X 5" photo.  The damage is noted as the "fuzz" at the end of the arrow.</a:t>
            </a:r>
          </a:p>
          <a:p>
            <a:pPr marL="0" indent="0">
              <a:lnSpc>
                <a:spcPct val="120000"/>
              </a:lnSpc>
              <a:spcBef>
                <a:spcPct val="0"/>
              </a:spcBef>
              <a:buClr>
                <a:srgbClr val="000099"/>
              </a:buClr>
              <a:buSzPct val="75000"/>
            </a:pPr>
            <a:endParaRPr lang="en-US" sz="1800" smtClean="0">
              <a:solidFill>
                <a:srgbClr val="000099"/>
              </a:solidFill>
            </a:endParaRPr>
          </a:p>
        </p:txBody>
      </p:sp>
      <p:pic>
        <p:nvPicPr>
          <p:cNvPr id="5" name="Picture 4" descr="IMG E1_ESD Damage.jpg"/>
          <p:cNvPicPr>
            <a:picLocks noChangeAspect="1"/>
          </p:cNvPicPr>
          <p:nvPr/>
        </p:nvPicPr>
        <p:blipFill>
          <a:blip r:embed="rId3" cstate="print"/>
          <a:stretch>
            <a:fillRect/>
          </a:stretch>
        </p:blipFill>
        <p:spPr>
          <a:xfrm>
            <a:off x="4359275" y="1698625"/>
            <a:ext cx="5314950" cy="4113213"/>
          </a:xfrm>
          <a:prstGeom prst="rect">
            <a:avLst/>
          </a:prstGeom>
          <a:noFill/>
          <a:ln>
            <a:noFill/>
          </a:ln>
          <a:effectLst>
            <a:outerShdw blurRad="50800" dist="889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03200" y="328613"/>
            <a:ext cx="9177338" cy="569912"/>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smtClean="0">
                <a:solidFill>
                  <a:schemeClr val="tx1"/>
                </a:solidFill>
              </a:rPr>
              <a:t>Example of ESD Damage</a:t>
            </a:r>
          </a:p>
        </p:txBody>
      </p:sp>
      <p:sp>
        <p:nvSpPr>
          <p:cNvPr id="14339" name="Rectangle 3"/>
          <p:cNvSpPr>
            <a:spLocks noGrp="1" noChangeArrowheads="1"/>
          </p:cNvSpPr>
          <p:nvPr>
            <p:ph idx="1"/>
          </p:nvPr>
        </p:nvSpPr>
        <p:spPr bwMode="auto">
          <a:xfrm>
            <a:off x="434975" y="1185863"/>
            <a:ext cx="3352800" cy="4856162"/>
          </a:xfrm>
          <a:noFill/>
          <a:ln>
            <a:miter lim="800000"/>
            <a:headEnd/>
            <a:tailEnd/>
          </a:ln>
        </p:spPr>
        <p:txBody>
          <a:bodyPr vert="horz" wrap="square" lIns="91440" tIns="45720" rIns="91440" bIns="45720" numCol="1" anchor="b" anchorCtr="0" compatLnSpc="1">
            <a:prstTxWarp prst="textNoShape">
              <a:avLst/>
            </a:prstTxWarp>
          </a:bodyPr>
          <a:lstStyle/>
          <a:p>
            <a:pPr lvl="1">
              <a:spcBef>
                <a:spcPct val="0"/>
              </a:spcBef>
            </a:pPr>
            <a:r>
              <a:rPr lang="en-US" sz="2400" b="1" smtClean="0">
                <a:solidFill>
                  <a:srgbClr val="000099"/>
                </a:solidFill>
              </a:rPr>
              <a:t>Overlying glassivation has been removed and the surface decorated to show the ESD damage at 5,000 times magnification in this scanning electron micrograph.</a:t>
            </a:r>
          </a:p>
          <a:p>
            <a:pPr marL="0" indent="0">
              <a:lnSpc>
                <a:spcPct val="120000"/>
              </a:lnSpc>
              <a:spcBef>
                <a:spcPct val="0"/>
              </a:spcBef>
              <a:buClr>
                <a:srgbClr val="000099"/>
              </a:buClr>
              <a:buSzPct val="75000"/>
            </a:pPr>
            <a:endParaRPr lang="en-US" sz="1800" smtClean="0">
              <a:solidFill>
                <a:srgbClr val="000099"/>
              </a:solidFill>
            </a:endParaRPr>
          </a:p>
        </p:txBody>
      </p:sp>
      <p:pic>
        <p:nvPicPr>
          <p:cNvPr id="5" name="Picture 4" descr="IMG E1_ESD Damage.jpg"/>
          <p:cNvPicPr>
            <a:picLocks noChangeAspect="1"/>
          </p:cNvPicPr>
          <p:nvPr/>
        </p:nvPicPr>
        <p:blipFill>
          <a:blip r:embed="rId3" cstate="print"/>
          <a:stretch>
            <a:fillRect/>
          </a:stretch>
        </p:blipFill>
        <p:spPr>
          <a:xfrm>
            <a:off x="4359275" y="1755775"/>
            <a:ext cx="5314950" cy="3998913"/>
          </a:xfrm>
          <a:prstGeom prst="rect">
            <a:avLst/>
          </a:prstGeom>
          <a:noFill/>
          <a:ln>
            <a:noFill/>
          </a:ln>
          <a:effectLst>
            <a:outerShdw blurRad="50800" dist="889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539750" y="349250"/>
            <a:ext cx="8126413" cy="569913"/>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smtClean="0">
                <a:solidFill>
                  <a:schemeClr val="tx1"/>
                </a:solidFill>
              </a:rPr>
              <a:t>Why is ESD Important?</a:t>
            </a:r>
          </a:p>
        </p:txBody>
      </p:sp>
      <p:sp>
        <p:nvSpPr>
          <p:cNvPr id="15363" name="Rectangle 3"/>
          <p:cNvSpPr>
            <a:spLocks noGrp="1" noChangeArrowheads="1"/>
          </p:cNvSpPr>
          <p:nvPr>
            <p:ph idx="1"/>
          </p:nvPr>
        </p:nvSpPr>
        <p:spPr bwMode="auto">
          <a:xfrm>
            <a:off x="922338" y="1047750"/>
            <a:ext cx="6381750" cy="4403725"/>
          </a:xfrm>
          <a:noFill/>
          <a:ln>
            <a:miter lim="800000"/>
            <a:headEnd/>
            <a:tailEnd/>
          </a:ln>
        </p:spPr>
        <p:txBody>
          <a:bodyPr vert="horz" wrap="square" lIns="91440" tIns="45720" rIns="91440" bIns="45720" numCol="1" anchor="t" anchorCtr="0" compatLnSpc="1">
            <a:prstTxWarp prst="textNoShape">
              <a:avLst/>
            </a:prstTxWarp>
          </a:bodyPr>
          <a:lstStyle/>
          <a:p>
            <a:pPr marL="0" indent="0">
              <a:lnSpc>
                <a:spcPct val="90000"/>
              </a:lnSpc>
            </a:pPr>
            <a:r>
              <a:rPr lang="en-US" sz="2400" b="1" smtClean="0">
                <a:solidFill>
                  <a:srgbClr val="000099"/>
                </a:solidFill>
              </a:rPr>
              <a:t>Electrostatic Discharge (ESD) can damage sensitive electronic devices, resulting in:</a:t>
            </a:r>
          </a:p>
          <a:p>
            <a:pPr lvl="1">
              <a:lnSpc>
                <a:spcPct val="90000"/>
              </a:lnSpc>
              <a:buClr>
                <a:srgbClr val="000099"/>
              </a:buClr>
            </a:pPr>
            <a:r>
              <a:rPr lang="en-US" smtClean="0"/>
              <a:t>Higher manufacturing costs</a:t>
            </a:r>
          </a:p>
          <a:p>
            <a:pPr lvl="3">
              <a:lnSpc>
                <a:spcPct val="70000"/>
              </a:lnSpc>
              <a:spcBef>
                <a:spcPct val="50000"/>
              </a:spcBef>
              <a:buClr>
                <a:srgbClr val="000099"/>
              </a:buClr>
              <a:buSzPct val="75000"/>
              <a:buFont typeface="Wingdings" pitchFamily="2" charset="2"/>
              <a:buChar char="n"/>
            </a:pPr>
            <a:r>
              <a:rPr lang="en-US" smtClean="0"/>
              <a:t> Rework </a:t>
            </a:r>
          </a:p>
          <a:p>
            <a:pPr lvl="3">
              <a:lnSpc>
                <a:spcPct val="70000"/>
              </a:lnSpc>
              <a:spcBef>
                <a:spcPct val="50000"/>
              </a:spcBef>
              <a:buClr>
                <a:srgbClr val="000099"/>
              </a:buClr>
              <a:buSzPct val="75000"/>
              <a:buFont typeface="Wingdings" pitchFamily="2" charset="2"/>
              <a:buChar char="n"/>
            </a:pPr>
            <a:r>
              <a:rPr lang="en-US" smtClean="0"/>
              <a:t> Repair </a:t>
            </a:r>
          </a:p>
          <a:p>
            <a:pPr lvl="3">
              <a:lnSpc>
                <a:spcPct val="70000"/>
              </a:lnSpc>
              <a:spcBef>
                <a:spcPct val="50000"/>
              </a:spcBef>
              <a:buClr>
                <a:srgbClr val="000099"/>
              </a:buClr>
              <a:buSzPct val="75000"/>
              <a:buFont typeface="Wingdings" pitchFamily="2" charset="2"/>
              <a:buChar char="n"/>
            </a:pPr>
            <a:r>
              <a:rPr lang="en-US" smtClean="0"/>
              <a:t> Scrap</a:t>
            </a:r>
          </a:p>
          <a:p>
            <a:pPr lvl="1">
              <a:lnSpc>
                <a:spcPct val="90000"/>
              </a:lnSpc>
              <a:buClr>
                <a:srgbClr val="000099"/>
              </a:buClr>
            </a:pPr>
            <a:r>
              <a:rPr lang="en-US" smtClean="0"/>
              <a:t>Lower production yields</a:t>
            </a:r>
          </a:p>
          <a:p>
            <a:pPr lvl="1">
              <a:lnSpc>
                <a:spcPct val="90000"/>
              </a:lnSpc>
              <a:buClr>
                <a:srgbClr val="000099"/>
              </a:buClr>
            </a:pPr>
            <a:r>
              <a:rPr lang="en-US" smtClean="0"/>
              <a:t>Unhappy customers</a:t>
            </a:r>
          </a:p>
          <a:p>
            <a:pPr lvl="3">
              <a:lnSpc>
                <a:spcPct val="90000"/>
              </a:lnSpc>
              <a:buClr>
                <a:srgbClr val="000099"/>
              </a:buClr>
              <a:buSzPct val="75000"/>
              <a:buFont typeface="Wingdings" pitchFamily="2" charset="2"/>
              <a:buChar char="n"/>
            </a:pPr>
            <a:r>
              <a:rPr lang="en-US" smtClean="0"/>
              <a:t> Shorter product life </a:t>
            </a:r>
          </a:p>
          <a:p>
            <a:pPr lvl="3">
              <a:lnSpc>
                <a:spcPct val="90000"/>
              </a:lnSpc>
              <a:buClr>
                <a:srgbClr val="000099"/>
              </a:buClr>
              <a:buSzPct val="75000"/>
              <a:buFont typeface="Wingdings" pitchFamily="2" charset="2"/>
              <a:buChar char="n"/>
            </a:pPr>
            <a:r>
              <a:rPr lang="en-US" smtClean="0"/>
              <a:t> Reduce product reliability</a:t>
            </a:r>
          </a:p>
          <a:p>
            <a:pPr marL="0" indent="0">
              <a:lnSpc>
                <a:spcPct val="90000"/>
              </a:lnSpc>
            </a:pPr>
            <a:r>
              <a:rPr lang="en-US" smtClean="0"/>
              <a:t>	</a:t>
            </a:r>
          </a:p>
        </p:txBody>
      </p:sp>
      <p:pic>
        <p:nvPicPr>
          <p:cNvPr id="15364" name="Picture 7" descr="Untitled-23.gif"/>
          <p:cNvPicPr>
            <a:picLocks noChangeAspect="1"/>
          </p:cNvPicPr>
          <p:nvPr/>
        </p:nvPicPr>
        <p:blipFill>
          <a:blip r:embed="rId3" cstate="print"/>
          <a:srcRect/>
          <a:stretch>
            <a:fillRect/>
          </a:stretch>
        </p:blipFill>
        <p:spPr bwMode="auto">
          <a:xfrm>
            <a:off x="5976938" y="2089150"/>
            <a:ext cx="3968750" cy="5259388"/>
          </a:xfrm>
          <a:prstGeom prst="rect">
            <a:avLst/>
          </a:prstGeom>
          <a:noFill/>
          <a:ln w="9525">
            <a:noFill/>
            <a:miter lim="800000"/>
            <a:headEnd/>
            <a:tailEnd/>
          </a:ln>
        </p:spPr>
      </p:pic>
      <p:sp>
        <p:nvSpPr>
          <p:cNvPr id="15365" name="Rectangle 15"/>
          <p:cNvSpPr>
            <a:spLocks noChangeArrowheads="1"/>
          </p:cNvSpPr>
          <p:nvPr/>
        </p:nvSpPr>
        <p:spPr bwMode="auto">
          <a:xfrm>
            <a:off x="163513" y="5192713"/>
            <a:ext cx="9039225" cy="944562"/>
          </a:xfrm>
          <a:prstGeom prst="rect">
            <a:avLst/>
          </a:prstGeom>
          <a:noFill/>
          <a:ln w="12700">
            <a:noFill/>
            <a:miter lim="800000"/>
            <a:headEnd type="none" w="sm" len="sm"/>
            <a:tailEnd type="none" w="sm" len="sm"/>
          </a:ln>
        </p:spPr>
        <p:txBody>
          <a:bodyPr anchor="ctr"/>
          <a:lstStyle/>
          <a:p>
            <a:pPr eaLnBrk="0" hangingPunct="0"/>
            <a:r>
              <a:rPr lang="en-US" sz="2400" b="1"/>
              <a:t>Estimates of actual cost of ESD damage to the	 electronics industry = </a:t>
            </a:r>
            <a:r>
              <a:rPr lang="en-US" sz="2400" b="1">
                <a:solidFill>
                  <a:srgbClr val="000099"/>
                </a:solidFill>
              </a:rPr>
              <a:t>$$$ Billions</a:t>
            </a:r>
            <a:r>
              <a:rPr lang="en-US" sz="2400" b="1"/>
              <a:t> annually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3" cstate="print"/>
          <a:srcRect/>
          <a:stretch>
            <a:fillRect/>
          </a:stretch>
        </p:blipFill>
        <p:spPr bwMode="auto">
          <a:xfrm>
            <a:off x="5940425" y="2322513"/>
            <a:ext cx="2808288" cy="1943100"/>
          </a:xfrm>
          <a:prstGeom prst="rect">
            <a:avLst/>
          </a:prstGeom>
          <a:noFill/>
          <a:ln w="12700">
            <a:noFill/>
            <a:miter lim="800000"/>
            <a:headEnd type="none" w="sm" len="sm"/>
            <a:tailEnd type="none" w="sm" len="sm"/>
          </a:ln>
        </p:spPr>
      </p:pic>
      <p:sp>
        <p:nvSpPr>
          <p:cNvPr id="16387" name="Rectangle 5"/>
          <p:cNvSpPr>
            <a:spLocks noGrp="1" noChangeArrowheads="1"/>
          </p:cNvSpPr>
          <p:nvPr>
            <p:ph type="title"/>
          </p:nvPr>
        </p:nvSpPr>
        <p:spPr bwMode="auto">
          <a:xfrm>
            <a:off x="0" y="323850"/>
            <a:ext cx="9139238" cy="569913"/>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smtClean="0">
                <a:solidFill>
                  <a:schemeClr val="tx1"/>
                </a:solidFill>
              </a:rPr>
              <a:t>How to control ESD?</a:t>
            </a:r>
          </a:p>
        </p:txBody>
      </p:sp>
      <p:sp>
        <p:nvSpPr>
          <p:cNvPr id="16388" name="Rectangle 3"/>
          <p:cNvSpPr>
            <a:spLocks noGrp="1" noChangeArrowheads="1"/>
          </p:cNvSpPr>
          <p:nvPr>
            <p:ph idx="1"/>
          </p:nvPr>
        </p:nvSpPr>
        <p:spPr bwMode="auto">
          <a:xfrm>
            <a:off x="1847850" y="2219325"/>
            <a:ext cx="6826250" cy="3594100"/>
          </a:xfrm>
          <a:noFill/>
          <a:ln>
            <a:miter lim="800000"/>
            <a:headEnd/>
            <a:tailEnd/>
          </a:ln>
        </p:spPr>
        <p:txBody>
          <a:bodyPr vert="horz" wrap="square" lIns="91440" tIns="45720" rIns="91440" bIns="45720" numCol="1" anchor="t" anchorCtr="0" compatLnSpc="1">
            <a:prstTxWarp prst="textNoShape">
              <a:avLst/>
            </a:prstTxWarp>
          </a:bodyPr>
          <a:lstStyle/>
          <a:p>
            <a:pPr marL="495300" lvl="1" indent="-381000">
              <a:lnSpc>
                <a:spcPct val="150000"/>
              </a:lnSpc>
              <a:buClr>
                <a:srgbClr val="000099"/>
              </a:buClr>
            </a:pPr>
            <a:r>
              <a:rPr lang="en-US" altLang="zh-CN" sz="2400" smtClean="0">
                <a:ea typeface="SimSun" pitchFamily="2" charset="-122"/>
              </a:rPr>
              <a:t>ESD Training</a:t>
            </a:r>
          </a:p>
          <a:p>
            <a:pPr marL="495300" lvl="1" indent="-381000">
              <a:lnSpc>
                <a:spcPct val="150000"/>
              </a:lnSpc>
              <a:buClr>
                <a:srgbClr val="000099"/>
              </a:buClr>
            </a:pPr>
            <a:r>
              <a:rPr lang="en-US" altLang="zh-CN" sz="2400" smtClean="0">
                <a:ea typeface="SimSun" pitchFamily="2" charset="-122"/>
              </a:rPr>
              <a:t>ESD Control Areas</a:t>
            </a:r>
          </a:p>
          <a:p>
            <a:pPr marL="495300" lvl="1" indent="-381000">
              <a:lnSpc>
                <a:spcPct val="150000"/>
              </a:lnSpc>
              <a:buClr>
                <a:srgbClr val="000099"/>
              </a:buClr>
            </a:pPr>
            <a:r>
              <a:rPr lang="en-US" altLang="zh-CN" sz="2400" smtClean="0">
                <a:ea typeface="SimSun" pitchFamily="2" charset="-122"/>
              </a:rPr>
              <a:t>Ground Conductors</a:t>
            </a:r>
          </a:p>
          <a:p>
            <a:pPr marL="495300" lvl="1" indent="-381000">
              <a:lnSpc>
                <a:spcPct val="150000"/>
              </a:lnSpc>
              <a:buClr>
                <a:srgbClr val="000099"/>
              </a:buClr>
            </a:pPr>
            <a:r>
              <a:rPr lang="en-US" altLang="zh-CN" sz="2400" smtClean="0">
                <a:ea typeface="SimSun" pitchFamily="2" charset="-122"/>
              </a:rPr>
              <a:t>Ionization </a:t>
            </a:r>
          </a:p>
          <a:p>
            <a:pPr marL="495300" lvl="1" indent="-381000">
              <a:lnSpc>
                <a:spcPct val="150000"/>
              </a:lnSpc>
              <a:buClr>
                <a:srgbClr val="000099"/>
              </a:buClr>
            </a:pPr>
            <a:r>
              <a:rPr lang="en-US" altLang="zh-CN" sz="2400" smtClean="0">
                <a:ea typeface="SimSun" pitchFamily="2" charset="-122"/>
              </a:rPr>
              <a:t>ESDS Component  Handling and Storage</a:t>
            </a:r>
          </a:p>
          <a:p>
            <a:pPr marL="495300" lvl="1" indent="-381000">
              <a:lnSpc>
                <a:spcPct val="150000"/>
              </a:lnSpc>
              <a:buClr>
                <a:srgbClr val="000099"/>
              </a:buClr>
            </a:pPr>
            <a:endParaRPr lang="en-US" altLang="zh-CN" sz="2400" smtClean="0">
              <a:ea typeface="SimSun" pitchFamily="2" charset="-122"/>
            </a:endParaRPr>
          </a:p>
          <a:p>
            <a:pPr marL="495300" lvl="1" indent="-381000">
              <a:lnSpc>
                <a:spcPct val="150000"/>
              </a:lnSpc>
              <a:buClr>
                <a:srgbClr val="000099"/>
              </a:buClr>
            </a:pPr>
            <a:endParaRPr lang="en-US" altLang="zh-CN" sz="2400" smtClean="0">
              <a:ea typeface="SimSun" pitchFamily="2" charset="-122"/>
            </a:endParaRPr>
          </a:p>
          <a:p>
            <a:pPr marL="381000" indent="-381000">
              <a:lnSpc>
                <a:spcPct val="140000"/>
              </a:lnSpc>
            </a:pPr>
            <a:endParaRPr lang="en-US" sz="2400" b="1" smtClean="0"/>
          </a:p>
        </p:txBody>
      </p:sp>
      <p:sp>
        <p:nvSpPr>
          <p:cNvPr id="5" name="Rectangle 5"/>
          <p:cNvSpPr txBox="1">
            <a:spLocks noChangeArrowheads="1"/>
          </p:cNvSpPr>
          <p:nvPr/>
        </p:nvSpPr>
        <p:spPr bwMode="auto">
          <a:xfrm>
            <a:off x="463550" y="1457325"/>
            <a:ext cx="6840538" cy="569913"/>
          </a:xfrm>
          <a:prstGeom prst="rect">
            <a:avLst/>
          </a:prstGeom>
          <a:noFill/>
          <a:ln>
            <a:miter lim="800000"/>
            <a:headEnd/>
            <a:tailEnd/>
          </a:ln>
        </p:spPr>
        <p:txBody>
          <a:bodyPr/>
          <a:lstStyle/>
          <a:p>
            <a:pPr algn="ctr" defTabSz="977900" eaLnBrk="0" hangingPunct="0">
              <a:defRPr/>
            </a:pPr>
            <a:r>
              <a:rPr lang="en-US" sz="2800" b="1" i="1" kern="0" dirty="0">
                <a:solidFill>
                  <a:srgbClr val="000099"/>
                </a:solidFill>
                <a:latin typeface="+mj-lt"/>
                <a:ea typeface="+mj-ea"/>
                <a:cs typeface="+mj-cs"/>
              </a:rPr>
              <a:t>ESD Control Program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817563" y="338138"/>
            <a:ext cx="8067675" cy="569912"/>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smtClean="0">
                <a:solidFill>
                  <a:schemeClr val="tx1"/>
                </a:solidFill>
              </a:rPr>
              <a:t>ESD Control Program</a:t>
            </a:r>
          </a:p>
        </p:txBody>
      </p:sp>
      <p:sp>
        <p:nvSpPr>
          <p:cNvPr id="17411" name="Rectangle 3"/>
          <p:cNvSpPr>
            <a:spLocks noGrp="1" noChangeArrowheads="1"/>
          </p:cNvSpPr>
          <p:nvPr>
            <p:ph idx="1"/>
          </p:nvPr>
        </p:nvSpPr>
        <p:spPr bwMode="auto">
          <a:xfrm>
            <a:off x="2105025" y="2149475"/>
            <a:ext cx="7651750" cy="5437188"/>
          </a:xfrm>
          <a:noFill/>
          <a:ln>
            <a:miter lim="800000"/>
            <a:headEnd/>
            <a:tailEnd/>
          </a:ln>
        </p:spPr>
        <p:txBody>
          <a:bodyPr vert="horz" wrap="square" lIns="91440" tIns="45720" rIns="91440" bIns="45720" numCol="1" anchor="t" anchorCtr="0" compatLnSpc="1">
            <a:prstTxWarp prst="textNoShape">
              <a:avLst/>
            </a:prstTxWarp>
          </a:bodyPr>
          <a:lstStyle/>
          <a:p>
            <a:pPr lvl="2">
              <a:buClr>
                <a:srgbClr val="000099"/>
              </a:buClr>
              <a:buFont typeface="Wingdings" pitchFamily="2" charset="2"/>
              <a:buChar char="Ø"/>
            </a:pPr>
            <a:endParaRPr lang="en-US" sz="1000" smtClean="0">
              <a:solidFill>
                <a:srgbClr val="000099"/>
              </a:solidFill>
              <a:cs typeface="Times New Roman" pitchFamily="18" charset="0"/>
            </a:endParaRPr>
          </a:p>
          <a:p>
            <a:pPr lvl="2">
              <a:buClr>
                <a:srgbClr val="000099"/>
              </a:buClr>
              <a:buFont typeface="Wingdings" pitchFamily="2" charset="2"/>
              <a:buChar char="§"/>
            </a:pPr>
            <a:r>
              <a:rPr lang="en-US" smtClean="0">
                <a:cs typeface="Times New Roman" pitchFamily="18" charset="0"/>
              </a:rPr>
              <a:t>Proper use of personal grounding equipment such as heel grounders or wrist straps</a:t>
            </a:r>
          </a:p>
          <a:p>
            <a:pPr lvl="2">
              <a:buClr>
                <a:srgbClr val="000099"/>
              </a:buClr>
              <a:buFont typeface="Wingdings" pitchFamily="2" charset="2"/>
              <a:buChar char="§"/>
            </a:pPr>
            <a:endParaRPr lang="en-US" sz="1000" smtClean="0">
              <a:cs typeface="Times New Roman" pitchFamily="18" charset="0"/>
            </a:endParaRPr>
          </a:p>
          <a:p>
            <a:pPr lvl="2">
              <a:buClr>
                <a:srgbClr val="000099"/>
              </a:buClr>
              <a:buFont typeface="Wingdings" pitchFamily="2" charset="2"/>
              <a:buChar char="§"/>
            </a:pPr>
            <a:r>
              <a:rPr lang="en-US" smtClean="0">
                <a:cs typeface="Times New Roman" pitchFamily="18" charset="0"/>
              </a:rPr>
              <a:t>Personnel should understand ESD </a:t>
            </a:r>
          </a:p>
          <a:p>
            <a:pPr lvl="2">
              <a:buClr>
                <a:srgbClr val="000099"/>
              </a:buClr>
              <a:buFontTx/>
              <a:buNone/>
            </a:pPr>
            <a:r>
              <a:rPr lang="en-US" smtClean="0">
                <a:cs typeface="Times New Roman" pitchFamily="18" charset="0"/>
              </a:rPr>
              <a:t>   equipment test methods and documentation </a:t>
            </a:r>
          </a:p>
          <a:p>
            <a:pPr lvl="2">
              <a:buClr>
                <a:srgbClr val="000099"/>
              </a:buClr>
              <a:buFontTx/>
              <a:buNone/>
            </a:pPr>
            <a:endParaRPr lang="en-US" sz="1000" smtClean="0">
              <a:cs typeface="Times New Roman" pitchFamily="18" charset="0"/>
            </a:endParaRPr>
          </a:p>
          <a:p>
            <a:pPr lvl="2">
              <a:buClr>
                <a:srgbClr val="000099"/>
              </a:buClr>
              <a:buFont typeface="Wingdings" pitchFamily="2" charset="2"/>
              <a:buChar char="§"/>
            </a:pPr>
            <a:r>
              <a:rPr lang="en-US" smtClean="0">
                <a:cs typeface="Times New Roman" pitchFamily="18" charset="0"/>
              </a:rPr>
              <a:t>Understanding of other ESD control                                                 methods such as ionization </a:t>
            </a:r>
            <a:endParaRPr lang="en-US" sz="1000" smtClean="0">
              <a:cs typeface="Times New Roman" pitchFamily="18" charset="0"/>
            </a:endParaRPr>
          </a:p>
        </p:txBody>
      </p:sp>
      <p:pic>
        <p:nvPicPr>
          <p:cNvPr id="16391" name="Picture 7" descr="C:\Users\Trans Tech\Desktop\ESD Test copy.jpg"/>
          <p:cNvPicPr>
            <a:picLocks noChangeAspect="1" noChangeArrowheads="1"/>
          </p:cNvPicPr>
          <p:nvPr/>
        </p:nvPicPr>
        <p:blipFill>
          <a:blip r:embed="rId3" cstate="print"/>
          <a:stretch>
            <a:fillRect/>
          </a:stretch>
        </p:blipFill>
        <p:spPr bwMode="auto">
          <a:xfrm>
            <a:off x="392113" y="2133600"/>
            <a:ext cx="1806575" cy="3641725"/>
          </a:xfrm>
          <a:prstGeom prst="rect">
            <a:avLst/>
          </a:prstGeom>
          <a:noFill/>
          <a:effectLst>
            <a:outerShdw blurRad="50800" dist="38100" dir="8100000" algn="tr" rotWithShape="0">
              <a:prstClr val="black">
                <a:alpha val="40000"/>
              </a:prstClr>
            </a:outerShdw>
          </a:effectLst>
        </p:spPr>
      </p:pic>
      <p:sp>
        <p:nvSpPr>
          <p:cNvPr id="17413" name="Rectangle 4"/>
          <p:cNvSpPr>
            <a:spLocks noChangeArrowheads="1"/>
          </p:cNvSpPr>
          <p:nvPr/>
        </p:nvSpPr>
        <p:spPr bwMode="auto">
          <a:xfrm>
            <a:off x="371475" y="1152525"/>
            <a:ext cx="8750300" cy="831850"/>
          </a:xfrm>
          <a:prstGeom prst="rect">
            <a:avLst/>
          </a:prstGeom>
          <a:noFill/>
          <a:ln w="9525">
            <a:noFill/>
            <a:miter lim="800000"/>
            <a:headEnd/>
            <a:tailEnd/>
          </a:ln>
        </p:spPr>
        <p:txBody>
          <a:bodyPr>
            <a:spAutoFit/>
          </a:bodyPr>
          <a:lstStyle/>
          <a:p>
            <a:pPr marL="114300" lvl="1">
              <a:buClr>
                <a:srgbClr val="000099"/>
              </a:buClr>
              <a:buFont typeface="Wingdings" pitchFamily="2" charset="2"/>
              <a:buNone/>
            </a:pPr>
            <a:r>
              <a:rPr lang="en-US" sz="2400" b="1">
                <a:solidFill>
                  <a:srgbClr val="000099"/>
                </a:solidFill>
                <a:cs typeface="Times New Roman" pitchFamily="18" charset="0"/>
              </a:rPr>
              <a:t>The first step in ESD control is to train all personnel who may come in contact with static sensitive materials </a:t>
            </a:r>
            <a:endParaRPr lang="en-US" sz="2400" b="1">
              <a:solidFill>
                <a:srgbClr val="00009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817563" y="338138"/>
            <a:ext cx="8067675" cy="569912"/>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smtClean="0">
                <a:solidFill>
                  <a:schemeClr val="tx1"/>
                </a:solidFill>
              </a:rPr>
              <a:t>ESD Control Program</a:t>
            </a:r>
          </a:p>
        </p:txBody>
      </p:sp>
      <p:sp>
        <p:nvSpPr>
          <p:cNvPr id="18435" name="Rectangle 3"/>
          <p:cNvSpPr>
            <a:spLocks noGrp="1" noChangeArrowheads="1"/>
          </p:cNvSpPr>
          <p:nvPr>
            <p:ph idx="1"/>
          </p:nvPr>
        </p:nvSpPr>
        <p:spPr bwMode="auto">
          <a:xfrm>
            <a:off x="482600" y="1090613"/>
            <a:ext cx="8626475" cy="5437187"/>
          </a:xfrm>
          <a:noFill/>
          <a:ln>
            <a:miter lim="800000"/>
            <a:headEnd/>
            <a:tailEnd/>
          </a:ln>
        </p:spPr>
        <p:txBody>
          <a:bodyPr vert="horz" wrap="square" lIns="91440" tIns="45720" rIns="91440" bIns="45720" numCol="1" anchor="t" anchorCtr="0" compatLnSpc="1">
            <a:prstTxWarp prst="textNoShape">
              <a:avLst/>
            </a:prstTxWarp>
          </a:bodyPr>
          <a:lstStyle/>
          <a:p>
            <a:pPr marL="114300" lvl="1" indent="0">
              <a:buClr>
                <a:srgbClr val="000099"/>
              </a:buClr>
              <a:buFont typeface="Wingdings" pitchFamily="2" charset="2"/>
              <a:buNone/>
            </a:pPr>
            <a:r>
              <a:rPr lang="en-US" sz="2400" b="1" smtClean="0">
                <a:solidFill>
                  <a:srgbClr val="000099"/>
                </a:solidFill>
                <a:cs typeface="Times New Roman" pitchFamily="18" charset="0"/>
              </a:rPr>
              <a:t>Any area where unprotected ESD sensitive parts and assemblies may be handled shall be designated an ESD Control Area, and must meet the following requirements</a:t>
            </a:r>
            <a:r>
              <a:rPr lang="en-US" sz="2400" b="1" smtClean="0">
                <a:solidFill>
                  <a:srgbClr val="000099"/>
                </a:solidFill>
              </a:rPr>
              <a:t>;</a:t>
            </a:r>
          </a:p>
          <a:p>
            <a:pPr lvl="2">
              <a:buClr>
                <a:srgbClr val="000099"/>
              </a:buClr>
              <a:buFont typeface="Wingdings" pitchFamily="2" charset="2"/>
              <a:buChar char="Ø"/>
            </a:pPr>
            <a:endParaRPr lang="en-US" sz="1000" smtClean="0">
              <a:solidFill>
                <a:srgbClr val="000099"/>
              </a:solidFill>
              <a:cs typeface="Times New Roman" pitchFamily="18" charset="0"/>
            </a:endParaRPr>
          </a:p>
          <a:p>
            <a:pPr lvl="2">
              <a:buClr>
                <a:srgbClr val="000099"/>
              </a:buClr>
              <a:buFont typeface="Wingdings" pitchFamily="2" charset="2"/>
              <a:buChar char="§"/>
            </a:pPr>
            <a:r>
              <a:rPr lang="en-US" smtClean="0">
                <a:cs typeface="Times New Roman" pitchFamily="18" charset="0"/>
              </a:rPr>
              <a:t>The area is free from non-essential static generators, and the risk from process-essential static generators is minimized</a:t>
            </a:r>
          </a:p>
          <a:p>
            <a:pPr lvl="2">
              <a:buClr>
                <a:srgbClr val="000099"/>
              </a:buClr>
              <a:buFont typeface="Wingdings" pitchFamily="2" charset="2"/>
              <a:buChar char="§"/>
            </a:pPr>
            <a:endParaRPr lang="en-US" sz="1000" smtClean="0">
              <a:cs typeface="Times New Roman" pitchFamily="18" charset="0"/>
            </a:endParaRPr>
          </a:p>
          <a:p>
            <a:pPr lvl="2">
              <a:buClr>
                <a:srgbClr val="000099"/>
              </a:buClr>
              <a:buFont typeface="Wingdings" pitchFamily="2" charset="2"/>
              <a:buChar char="§"/>
            </a:pPr>
            <a:r>
              <a:rPr lang="en-US" smtClean="0">
                <a:cs typeface="Times New Roman" pitchFamily="18" charset="0"/>
              </a:rPr>
              <a:t>All personnel must be grounded and grounding                     equipment must be tested daily </a:t>
            </a:r>
          </a:p>
          <a:p>
            <a:pPr lvl="2">
              <a:buClr>
                <a:srgbClr val="000099"/>
              </a:buClr>
              <a:buFontTx/>
              <a:buNone/>
            </a:pPr>
            <a:endParaRPr lang="en-US" sz="1000" smtClean="0">
              <a:cs typeface="Times New Roman" pitchFamily="18" charset="0"/>
            </a:endParaRPr>
          </a:p>
          <a:p>
            <a:pPr lvl="2">
              <a:buClr>
                <a:srgbClr val="000099"/>
              </a:buClr>
              <a:buFont typeface="Wingdings" pitchFamily="2" charset="2"/>
              <a:buChar char="§"/>
            </a:pPr>
            <a:r>
              <a:rPr lang="en-US" smtClean="0">
                <a:cs typeface="Times New Roman" pitchFamily="18" charset="0"/>
              </a:rPr>
              <a:t>All movable carts, racks, etc. are grounded </a:t>
            </a:r>
          </a:p>
          <a:p>
            <a:pPr lvl="2">
              <a:buClr>
                <a:srgbClr val="000099"/>
              </a:buClr>
              <a:buFont typeface="Wingdings" pitchFamily="2" charset="2"/>
              <a:buChar char="§"/>
            </a:pPr>
            <a:endParaRPr lang="en-US" sz="1000" smtClean="0">
              <a:cs typeface="Times New Roman" pitchFamily="18" charset="0"/>
            </a:endParaRPr>
          </a:p>
          <a:p>
            <a:pPr lvl="2">
              <a:buClr>
                <a:srgbClr val="000099"/>
              </a:buClr>
              <a:buFont typeface="Wingdings" pitchFamily="2" charset="2"/>
              <a:buChar char="§"/>
            </a:pPr>
            <a:r>
              <a:rPr lang="en-US" smtClean="0">
                <a:cs typeface="Times New Roman" pitchFamily="18" charset="0"/>
              </a:rPr>
              <a:t>The area is labeled as an ESD control                                             area, and the boundaries are 			             clearly marked </a:t>
            </a:r>
          </a:p>
          <a:p>
            <a:pPr lvl="2">
              <a:buClr>
                <a:srgbClr val="000099"/>
              </a:buClr>
              <a:buFont typeface="Wingdings" pitchFamily="2" charset="2"/>
              <a:buChar char="Ø"/>
            </a:pPr>
            <a:endParaRPr lang="en-US" smtClean="0">
              <a:cs typeface="Times New Roman" pitchFamily="18" charset="0"/>
            </a:endParaRPr>
          </a:p>
        </p:txBody>
      </p:sp>
      <p:pic>
        <p:nvPicPr>
          <p:cNvPr id="18436" name="Picture 7"/>
          <p:cNvPicPr>
            <a:picLocks noChangeAspect="1" noChangeArrowheads="1"/>
          </p:cNvPicPr>
          <p:nvPr/>
        </p:nvPicPr>
        <p:blipFill>
          <a:blip r:embed="rId3" cstate="print"/>
          <a:srcRect/>
          <a:stretch>
            <a:fillRect/>
          </a:stretch>
        </p:blipFill>
        <p:spPr bwMode="auto">
          <a:xfrm>
            <a:off x="4994275" y="2846388"/>
            <a:ext cx="4762500" cy="321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817563" y="338138"/>
            <a:ext cx="8396287" cy="569912"/>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smtClean="0">
                <a:solidFill>
                  <a:schemeClr val="tx1"/>
                </a:solidFill>
              </a:rPr>
              <a:t>Create an ESD Control Area</a:t>
            </a:r>
          </a:p>
        </p:txBody>
      </p:sp>
      <p:sp>
        <p:nvSpPr>
          <p:cNvPr id="19459" name="Rectangle 3"/>
          <p:cNvSpPr>
            <a:spLocks noGrp="1" noChangeArrowheads="1"/>
          </p:cNvSpPr>
          <p:nvPr>
            <p:ph idx="1"/>
          </p:nvPr>
        </p:nvSpPr>
        <p:spPr bwMode="auto">
          <a:xfrm>
            <a:off x="1041400" y="1212850"/>
            <a:ext cx="8316913" cy="901700"/>
          </a:xfrm>
          <a:noFill/>
          <a:ln>
            <a:miter lim="800000"/>
            <a:headEnd/>
            <a:tailEnd/>
          </a:ln>
        </p:spPr>
        <p:txBody>
          <a:bodyPr vert="horz" wrap="square" lIns="91440" tIns="45720" rIns="91440" bIns="45720" numCol="1" anchor="t" anchorCtr="0" compatLnSpc="1">
            <a:prstTxWarp prst="textNoShape">
              <a:avLst/>
            </a:prstTxWarp>
          </a:bodyPr>
          <a:lstStyle/>
          <a:p>
            <a:pPr lvl="1">
              <a:lnSpc>
                <a:spcPct val="120000"/>
              </a:lnSpc>
              <a:buClr>
                <a:srgbClr val="000099"/>
              </a:buClr>
            </a:pPr>
            <a:r>
              <a:rPr lang="en-US" sz="1800" smtClean="0"/>
              <a:t>Any area where unprotected ESDS parts and assemblies may be handled</a:t>
            </a:r>
          </a:p>
          <a:p>
            <a:pPr lvl="1">
              <a:lnSpc>
                <a:spcPct val="120000"/>
              </a:lnSpc>
              <a:buClr>
                <a:srgbClr val="000099"/>
              </a:buClr>
            </a:pPr>
            <a:r>
              <a:rPr lang="en-US" sz="1800" b="1" smtClean="0"/>
              <a:t>ESD areas must be labeled with posted signs and their boundaries marked</a:t>
            </a:r>
          </a:p>
        </p:txBody>
      </p:sp>
      <p:pic>
        <p:nvPicPr>
          <p:cNvPr id="14340" name="Picture 2"/>
          <p:cNvPicPr>
            <a:picLocks noChangeAspect="1" noChangeArrowheads="1"/>
          </p:cNvPicPr>
          <p:nvPr/>
        </p:nvPicPr>
        <p:blipFill>
          <a:blip r:embed="rId3" cstate="print"/>
          <a:srcRect/>
          <a:stretch>
            <a:fillRect/>
          </a:stretch>
        </p:blipFill>
        <p:spPr bwMode="auto">
          <a:xfrm>
            <a:off x="3063875" y="2651125"/>
            <a:ext cx="3467100" cy="3454400"/>
          </a:xfrm>
          <a:prstGeom prst="rect">
            <a:avLst/>
          </a:prstGeom>
          <a:noFill/>
          <a:ln w="9525">
            <a:noFill/>
            <a:miter lim="800000"/>
            <a:headEnd/>
            <a:tailEnd/>
          </a:ln>
          <a:effectLst>
            <a:outerShdw blurRad="50800" dist="889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915988" y="328613"/>
            <a:ext cx="8067675" cy="569912"/>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smtClean="0">
                <a:solidFill>
                  <a:schemeClr val="tx1"/>
                </a:solidFill>
              </a:rPr>
              <a:t>ESD Control Program Cont.</a:t>
            </a:r>
          </a:p>
        </p:txBody>
      </p:sp>
      <p:sp>
        <p:nvSpPr>
          <p:cNvPr id="20483" name="Rectangle 3"/>
          <p:cNvSpPr>
            <a:spLocks noGrp="1" noChangeArrowheads="1"/>
          </p:cNvSpPr>
          <p:nvPr>
            <p:ph idx="1"/>
          </p:nvPr>
        </p:nvSpPr>
        <p:spPr bwMode="auto">
          <a:xfrm>
            <a:off x="4279900" y="1123950"/>
            <a:ext cx="4951413" cy="5437188"/>
          </a:xfrm>
          <a:noFill/>
          <a:ln>
            <a:miter lim="800000"/>
            <a:headEnd/>
            <a:tailEnd/>
          </a:ln>
        </p:spPr>
        <p:txBody>
          <a:bodyPr vert="horz" wrap="square" lIns="91440" tIns="45720" rIns="91440" bIns="45720" numCol="1" anchor="t" anchorCtr="0" compatLnSpc="1">
            <a:prstTxWarp prst="textNoShape">
              <a:avLst/>
            </a:prstTxWarp>
          </a:bodyPr>
          <a:lstStyle/>
          <a:p>
            <a:pPr marL="114300" lvl="1" indent="0">
              <a:buClr>
                <a:srgbClr val="000099"/>
              </a:buClr>
              <a:buFont typeface="Wingdings" pitchFamily="2" charset="2"/>
              <a:buNone/>
            </a:pPr>
            <a:r>
              <a:rPr lang="en-US" sz="2400" b="1" smtClean="0">
                <a:solidFill>
                  <a:srgbClr val="000099"/>
                </a:solidFill>
                <a:cs typeface="Times New Roman" pitchFamily="18" charset="0"/>
              </a:rPr>
              <a:t>All Conductors within the EPA must be grounded </a:t>
            </a:r>
            <a:endParaRPr lang="en-US" sz="2400" b="1" smtClean="0">
              <a:solidFill>
                <a:srgbClr val="000099"/>
              </a:solidFill>
            </a:endParaRPr>
          </a:p>
          <a:p>
            <a:pPr lvl="2">
              <a:buClr>
                <a:srgbClr val="000099"/>
              </a:buClr>
              <a:buFont typeface="Wingdings" pitchFamily="2" charset="2"/>
              <a:buChar char="Ø"/>
            </a:pPr>
            <a:endParaRPr lang="en-US" sz="1000" smtClean="0">
              <a:solidFill>
                <a:srgbClr val="000099"/>
              </a:solidFill>
              <a:cs typeface="Times New Roman" pitchFamily="18" charset="0"/>
            </a:endParaRPr>
          </a:p>
          <a:p>
            <a:pPr lvl="2">
              <a:buClr>
                <a:srgbClr val="000099"/>
              </a:buClr>
              <a:buFont typeface="Wingdings" pitchFamily="2" charset="2"/>
              <a:buChar char="§"/>
            </a:pPr>
            <a:r>
              <a:rPr lang="en-US" smtClean="0">
                <a:cs typeface="Times New Roman" pitchFamily="18" charset="0"/>
              </a:rPr>
              <a:t>Personal Grounding: All personnel, including visitors</a:t>
            </a:r>
          </a:p>
          <a:p>
            <a:pPr lvl="2">
              <a:buClr>
                <a:srgbClr val="000099"/>
              </a:buClr>
              <a:buFont typeface="Wingdings" pitchFamily="2" charset="2"/>
              <a:buChar char="§"/>
            </a:pPr>
            <a:endParaRPr lang="en-US" sz="1000" smtClean="0">
              <a:cs typeface="Times New Roman" pitchFamily="18" charset="0"/>
            </a:endParaRPr>
          </a:p>
          <a:p>
            <a:pPr lvl="2">
              <a:buClr>
                <a:srgbClr val="000099"/>
              </a:buClr>
              <a:buFont typeface="Wingdings" pitchFamily="2" charset="2"/>
              <a:buChar char="§"/>
            </a:pPr>
            <a:r>
              <a:rPr lang="en-US" smtClean="0">
                <a:cs typeface="Times New Roman" pitchFamily="18" charset="0"/>
              </a:rPr>
              <a:t>Work surfaces and flooring </a:t>
            </a:r>
          </a:p>
          <a:p>
            <a:pPr lvl="2">
              <a:buClr>
                <a:srgbClr val="000099"/>
              </a:buClr>
              <a:buFontTx/>
              <a:buNone/>
            </a:pPr>
            <a:endParaRPr lang="en-US" sz="1000" smtClean="0">
              <a:cs typeface="Times New Roman" pitchFamily="18" charset="0"/>
            </a:endParaRPr>
          </a:p>
          <a:p>
            <a:pPr lvl="2">
              <a:buClr>
                <a:srgbClr val="000099"/>
              </a:buClr>
              <a:buFont typeface="Wingdings" pitchFamily="2" charset="2"/>
              <a:buChar char="§"/>
            </a:pPr>
            <a:r>
              <a:rPr lang="en-US" smtClean="0">
                <a:cs typeface="Times New Roman" pitchFamily="18" charset="0"/>
              </a:rPr>
              <a:t>All equipment in EPA</a:t>
            </a:r>
          </a:p>
          <a:p>
            <a:pPr lvl="2">
              <a:buClr>
                <a:srgbClr val="000099"/>
              </a:buClr>
              <a:buFont typeface="Wingdings" pitchFamily="2" charset="2"/>
              <a:buChar char="§"/>
            </a:pPr>
            <a:endParaRPr lang="en-US" sz="1000" smtClean="0">
              <a:cs typeface="Times New Roman" pitchFamily="18" charset="0"/>
            </a:endParaRPr>
          </a:p>
        </p:txBody>
      </p:sp>
      <p:pic>
        <p:nvPicPr>
          <p:cNvPr id="20484" name="Picture 4" descr="WB8000 .jpg"/>
          <p:cNvPicPr>
            <a:picLocks noChangeAspect="1"/>
          </p:cNvPicPr>
          <p:nvPr/>
        </p:nvPicPr>
        <p:blipFill>
          <a:blip r:embed="rId3" cstate="print"/>
          <a:srcRect/>
          <a:stretch>
            <a:fillRect/>
          </a:stretch>
        </p:blipFill>
        <p:spPr bwMode="auto">
          <a:xfrm>
            <a:off x="3429000" y="3656013"/>
            <a:ext cx="3048000" cy="2593975"/>
          </a:xfrm>
          <a:prstGeom prst="rect">
            <a:avLst/>
          </a:prstGeom>
          <a:noFill/>
          <a:ln w="9525">
            <a:noFill/>
            <a:miter lim="800000"/>
            <a:headEnd/>
            <a:tailEnd/>
          </a:ln>
        </p:spPr>
      </p:pic>
      <p:pic>
        <p:nvPicPr>
          <p:cNvPr id="20485" name="Picture 3" descr="FM1515.tif"/>
          <p:cNvPicPr>
            <a:picLocks noChangeAspect="1"/>
          </p:cNvPicPr>
          <p:nvPr/>
        </p:nvPicPr>
        <p:blipFill>
          <a:blip r:embed="rId4" cstate="print"/>
          <a:srcRect/>
          <a:stretch>
            <a:fillRect/>
          </a:stretch>
        </p:blipFill>
        <p:spPr bwMode="auto">
          <a:xfrm>
            <a:off x="6419850" y="5087938"/>
            <a:ext cx="4251325" cy="1012825"/>
          </a:xfrm>
          <a:prstGeom prst="rect">
            <a:avLst/>
          </a:prstGeom>
          <a:noFill/>
          <a:ln w="9525">
            <a:noFill/>
            <a:miter lim="800000"/>
            <a:headEnd/>
            <a:tailEnd/>
          </a:ln>
        </p:spPr>
      </p:pic>
      <p:pic>
        <p:nvPicPr>
          <p:cNvPr id="15366" name="Picture 6" descr="Static control program mats"/>
          <p:cNvPicPr>
            <a:picLocks noChangeAspect="1" noChangeArrowheads="1"/>
          </p:cNvPicPr>
          <p:nvPr/>
        </p:nvPicPr>
        <p:blipFill>
          <a:blip r:embed="rId5" cstate="print"/>
          <a:srcRect/>
          <a:stretch>
            <a:fillRect/>
          </a:stretch>
        </p:blipFill>
        <p:spPr bwMode="auto">
          <a:xfrm>
            <a:off x="493713" y="1470025"/>
            <a:ext cx="2857500" cy="3810000"/>
          </a:xfrm>
          <a:prstGeom prst="rect">
            <a:avLst/>
          </a:prstGeom>
          <a:noFill/>
          <a:effectLst>
            <a:outerShdw blurRad="50800" dist="889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1026"/>
          <p:cNvSpPr>
            <a:spLocks noGrp="1" noChangeArrowheads="1"/>
          </p:cNvSpPr>
          <p:nvPr>
            <p:ph type="title"/>
          </p:nvPr>
        </p:nvSpPr>
        <p:spPr bwMode="auto">
          <a:xfrm>
            <a:off x="488950" y="328613"/>
            <a:ext cx="8742363" cy="569912"/>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smtClean="0">
                <a:solidFill>
                  <a:schemeClr val="tx1"/>
                </a:solidFill>
              </a:rPr>
              <a:t>About Transforming Technologies</a:t>
            </a:r>
          </a:p>
        </p:txBody>
      </p:sp>
      <p:sp>
        <p:nvSpPr>
          <p:cNvPr id="3075" name="Rectangle 1027"/>
          <p:cNvSpPr>
            <a:spLocks noGrp="1" noChangeArrowheads="1"/>
          </p:cNvSpPr>
          <p:nvPr>
            <p:ph idx="1"/>
          </p:nvPr>
        </p:nvSpPr>
        <p:spPr bwMode="auto">
          <a:xfrm>
            <a:off x="930275" y="1162050"/>
            <a:ext cx="8278813" cy="4879975"/>
          </a:xfrm>
          <a:noFill/>
          <a:ln>
            <a:miter lim="800000"/>
            <a:headEnd/>
            <a:tailEnd/>
          </a:ln>
        </p:spPr>
        <p:txBody>
          <a:bodyPr vert="horz" wrap="square" lIns="91440" tIns="45720" rIns="91440" bIns="45720" numCol="1" anchor="t" anchorCtr="0" compatLnSpc="1">
            <a:prstTxWarp prst="textNoShape">
              <a:avLst/>
            </a:prstTxWarp>
          </a:bodyPr>
          <a:lstStyle/>
          <a:p>
            <a:pPr marL="0" indent="0"/>
            <a:r>
              <a:rPr lang="en-US" b="1" smtClean="0"/>
              <a:t>Transforming Technologies is a leading solution provider for static control in the electronics industry. We offer over 10 years experience in providing electrostatic solutions to manufacturing facilities;  protecting products and processes from the many serious problems associated with static electricity. </a:t>
            </a:r>
          </a:p>
          <a:p>
            <a:pPr marL="0" indent="0"/>
            <a:endParaRPr lang="en-US" b="1" smtClean="0"/>
          </a:p>
          <a:p>
            <a:pPr marL="0" indent="0"/>
            <a:r>
              <a:rPr lang="en-US" b="1" smtClean="0"/>
              <a:t>Headquartered in Toledo, OH, USA, </a:t>
            </a:r>
            <a:r>
              <a:rPr lang="en-US" b="1" u="sng" smtClean="0">
                <a:solidFill>
                  <a:schemeClr val="accent2"/>
                </a:solidFill>
                <a:hlinkClick r:id="rId3"/>
              </a:rPr>
              <a:t>Transforming Technologies  </a:t>
            </a:r>
            <a:r>
              <a:rPr lang="en-US" b="1" smtClean="0"/>
              <a:t>we offer a wide range of unique and exceptional ESD products to prevent, eliminate an monitor electrostatic charges.</a:t>
            </a:r>
          </a:p>
          <a:p>
            <a:pPr marL="0" indent="0"/>
            <a:endParaRPr lang="en-US" b="1" smtClean="0"/>
          </a:p>
          <a:p>
            <a:pPr marL="0" indent="0"/>
            <a:r>
              <a:rPr lang="en-US" b="1" smtClean="0"/>
              <a:t>We provide comprehensive knowledge of electrostatic issues, and above all outstanding, friendly service. We call it Static Care™. </a:t>
            </a:r>
          </a:p>
          <a:p>
            <a:pPr marL="0" indent="0"/>
            <a:endParaRPr lang="en-US" b="1"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3"/>
          <p:cNvSpPr>
            <a:spLocks noGrp="1" noChangeArrowheads="1"/>
          </p:cNvSpPr>
          <p:nvPr>
            <p:ph type="title"/>
          </p:nvPr>
        </p:nvSpPr>
        <p:spPr bwMode="auto">
          <a:xfrm>
            <a:off x="639763" y="338138"/>
            <a:ext cx="8193087" cy="569912"/>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smtClean="0">
                <a:solidFill>
                  <a:schemeClr val="tx1"/>
                </a:solidFill>
              </a:rPr>
              <a:t>Personal Grounding</a:t>
            </a:r>
          </a:p>
        </p:txBody>
      </p:sp>
      <p:sp>
        <p:nvSpPr>
          <p:cNvPr id="21507" name="Rectangle 4"/>
          <p:cNvSpPr>
            <a:spLocks noChangeArrowheads="1"/>
          </p:cNvSpPr>
          <p:nvPr/>
        </p:nvSpPr>
        <p:spPr bwMode="auto">
          <a:xfrm>
            <a:off x="7426325" y="2538413"/>
            <a:ext cx="180975" cy="454025"/>
          </a:xfrm>
          <a:prstGeom prst="rect">
            <a:avLst/>
          </a:prstGeom>
          <a:noFill/>
          <a:ln w="12700">
            <a:noFill/>
            <a:miter lim="800000"/>
            <a:headEnd/>
            <a:tailEnd/>
          </a:ln>
        </p:spPr>
        <p:txBody>
          <a:bodyPr wrap="none" lIns="90488" tIns="44450" rIns="90488" bIns="44450">
            <a:spAutoFit/>
          </a:bodyPr>
          <a:lstStyle/>
          <a:p>
            <a:pPr eaLnBrk="0" hangingPunct="0">
              <a:buFont typeface="Monotype Sorts"/>
              <a:buNone/>
            </a:pPr>
            <a:endParaRPr lang="en-US" sz="2400">
              <a:latin typeface="Times New Roman" pitchFamily="18" charset="0"/>
            </a:endParaRPr>
          </a:p>
        </p:txBody>
      </p:sp>
      <p:pic>
        <p:nvPicPr>
          <p:cNvPr id="21508" name="Picture 6" descr="5049 activity both colors.jpg"/>
          <p:cNvPicPr>
            <a:picLocks noChangeAspect="1"/>
          </p:cNvPicPr>
          <p:nvPr/>
        </p:nvPicPr>
        <p:blipFill>
          <a:blip r:embed="rId3" cstate="print"/>
          <a:srcRect/>
          <a:stretch>
            <a:fillRect/>
          </a:stretch>
        </p:blipFill>
        <p:spPr bwMode="auto">
          <a:xfrm>
            <a:off x="4518025" y="2928938"/>
            <a:ext cx="3094038" cy="3308350"/>
          </a:xfrm>
          <a:prstGeom prst="rect">
            <a:avLst/>
          </a:prstGeom>
          <a:noFill/>
          <a:ln w="9525">
            <a:noFill/>
            <a:miter lim="800000"/>
            <a:headEnd/>
            <a:tailEnd/>
          </a:ln>
        </p:spPr>
      </p:pic>
      <p:pic>
        <p:nvPicPr>
          <p:cNvPr id="21509" name="Picture 5" descr="WB6037.jpg"/>
          <p:cNvPicPr>
            <a:picLocks noChangeAspect="1"/>
          </p:cNvPicPr>
          <p:nvPr/>
        </p:nvPicPr>
        <p:blipFill>
          <a:blip r:embed="rId4" cstate="print"/>
          <a:srcRect/>
          <a:stretch>
            <a:fillRect/>
          </a:stretch>
        </p:blipFill>
        <p:spPr bwMode="auto">
          <a:xfrm>
            <a:off x="4181475" y="990600"/>
            <a:ext cx="2524125" cy="2235200"/>
          </a:xfrm>
          <a:prstGeom prst="rect">
            <a:avLst/>
          </a:prstGeom>
          <a:noFill/>
          <a:ln w="9525">
            <a:noFill/>
            <a:miter lim="800000"/>
            <a:headEnd/>
            <a:tailEnd/>
          </a:ln>
        </p:spPr>
      </p:pic>
      <p:sp>
        <p:nvSpPr>
          <p:cNvPr id="21510" name="Rectangle 5"/>
          <p:cNvSpPr>
            <a:spLocks noChangeArrowheads="1"/>
          </p:cNvSpPr>
          <p:nvPr/>
        </p:nvSpPr>
        <p:spPr bwMode="auto">
          <a:xfrm>
            <a:off x="163513" y="1182688"/>
            <a:ext cx="5649912" cy="2965450"/>
          </a:xfrm>
          <a:prstGeom prst="rect">
            <a:avLst/>
          </a:prstGeom>
          <a:noFill/>
          <a:ln w="12700">
            <a:noFill/>
            <a:miter lim="800000"/>
            <a:headEnd/>
            <a:tailEnd/>
          </a:ln>
        </p:spPr>
        <p:txBody>
          <a:bodyPr/>
          <a:lstStyle/>
          <a:p>
            <a:pPr defTabSz="974725" eaLnBrk="0" hangingPunct="0">
              <a:lnSpc>
                <a:spcPct val="110000"/>
              </a:lnSpc>
            </a:pPr>
            <a:r>
              <a:rPr lang="en-US" altLang="zh-CN" sz="2400" b="1">
                <a:solidFill>
                  <a:srgbClr val="000099"/>
                </a:solidFill>
                <a:ea typeface="SimSun" pitchFamily="2" charset="-122"/>
              </a:rPr>
              <a:t>Wrist Straps and Coil Cords</a:t>
            </a:r>
          </a:p>
          <a:p>
            <a:pPr marL="314325" lvl="1" indent="-200025" defTabSz="974725" eaLnBrk="0" hangingPunct="0">
              <a:lnSpc>
                <a:spcPct val="110000"/>
              </a:lnSpc>
              <a:spcBef>
                <a:spcPct val="25000"/>
              </a:spcBef>
              <a:buClr>
                <a:srgbClr val="000099"/>
              </a:buClr>
              <a:buSzPct val="75000"/>
              <a:buFont typeface="Wingdings" pitchFamily="2" charset="2"/>
              <a:buChar char="n"/>
            </a:pPr>
            <a:r>
              <a:rPr lang="en-US" altLang="zh-CN" sz="2000">
                <a:ea typeface="SimSun" pitchFamily="2" charset="-122"/>
              </a:rPr>
              <a:t>Wrist Straps ground personnel at workstations</a:t>
            </a:r>
          </a:p>
          <a:p>
            <a:pPr defTabSz="974725" eaLnBrk="0" hangingPunct="0">
              <a:lnSpc>
                <a:spcPct val="110000"/>
              </a:lnSpc>
            </a:pPr>
            <a:endParaRPr lang="en-US" altLang="zh-CN" sz="2400" b="1">
              <a:solidFill>
                <a:srgbClr val="000099"/>
              </a:solidFill>
              <a:ea typeface="SimSun" pitchFamily="2" charset="-122"/>
            </a:endParaRPr>
          </a:p>
          <a:p>
            <a:pPr defTabSz="974725" eaLnBrk="0" hangingPunct="0">
              <a:lnSpc>
                <a:spcPct val="110000"/>
              </a:lnSpc>
            </a:pPr>
            <a:r>
              <a:rPr lang="en-US" altLang="zh-CN" sz="2400" b="1">
                <a:solidFill>
                  <a:srgbClr val="000099"/>
                </a:solidFill>
                <a:ea typeface="SimSun" pitchFamily="2" charset="-122"/>
              </a:rPr>
              <a:t>Heel Grounders</a:t>
            </a:r>
          </a:p>
          <a:p>
            <a:pPr marL="314325" lvl="1" indent="-200025" defTabSz="974725" eaLnBrk="0" hangingPunct="0">
              <a:lnSpc>
                <a:spcPct val="110000"/>
              </a:lnSpc>
              <a:spcBef>
                <a:spcPct val="50000"/>
              </a:spcBef>
              <a:buClr>
                <a:srgbClr val="000099"/>
              </a:buClr>
              <a:buSzPct val="75000"/>
              <a:buFont typeface="Wingdings" pitchFamily="2" charset="2"/>
              <a:buChar char="n"/>
            </a:pPr>
            <a:r>
              <a:rPr lang="en-US" altLang="zh-CN" sz="2000">
                <a:ea typeface="SimSun" pitchFamily="2" charset="-122"/>
              </a:rPr>
              <a:t>Ground mobile personnel in areas where there are ESD floors</a:t>
            </a:r>
          </a:p>
          <a:p>
            <a:pPr marL="314325" lvl="1" indent="-200025" defTabSz="974725" eaLnBrk="0" hangingPunct="0">
              <a:lnSpc>
                <a:spcPct val="110000"/>
              </a:lnSpc>
              <a:spcBef>
                <a:spcPct val="50000"/>
              </a:spcBef>
              <a:buClr>
                <a:srgbClr val="000099"/>
              </a:buClr>
              <a:buSzPct val="75000"/>
            </a:pPr>
            <a:endParaRPr lang="en-US" altLang="zh-CN" sz="2000">
              <a:ea typeface="SimSun" pitchFamily="2" charset="-122"/>
            </a:endParaRPr>
          </a:p>
          <a:p>
            <a:pPr defTabSz="974725" eaLnBrk="0" hangingPunct="0">
              <a:lnSpc>
                <a:spcPct val="110000"/>
              </a:lnSpc>
            </a:pPr>
            <a:endParaRPr lang="en-US" altLang="zh-CN" sz="800">
              <a:solidFill>
                <a:srgbClr val="000099"/>
              </a:solidFill>
              <a:ea typeface="SimSun" pitchFamily="2" charset="-122"/>
            </a:endParaRPr>
          </a:p>
        </p:txBody>
      </p:sp>
      <p:pic>
        <p:nvPicPr>
          <p:cNvPr id="21511" name="Picture 4" descr="HG1370.jpg"/>
          <p:cNvPicPr>
            <a:picLocks noChangeAspect="1"/>
          </p:cNvPicPr>
          <p:nvPr/>
        </p:nvPicPr>
        <p:blipFill>
          <a:blip r:embed="rId5" cstate="print"/>
          <a:srcRect/>
          <a:stretch>
            <a:fillRect/>
          </a:stretch>
        </p:blipFill>
        <p:spPr bwMode="auto">
          <a:xfrm>
            <a:off x="7707313" y="1747838"/>
            <a:ext cx="2201862" cy="3035300"/>
          </a:xfrm>
          <a:prstGeom prst="rect">
            <a:avLst/>
          </a:prstGeom>
          <a:noFill/>
          <a:ln w="9525">
            <a:noFill/>
            <a:miter lim="800000"/>
            <a:headEnd/>
            <a:tailEnd/>
          </a:ln>
        </p:spPr>
      </p:pic>
      <p:sp>
        <p:nvSpPr>
          <p:cNvPr id="21512" name="Rectangle 7"/>
          <p:cNvSpPr>
            <a:spLocks noChangeArrowheads="1"/>
          </p:cNvSpPr>
          <p:nvPr/>
        </p:nvSpPr>
        <p:spPr bwMode="auto">
          <a:xfrm>
            <a:off x="261938" y="4259263"/>
            <a:ext cx="4614862" cy="1668462"/>
          </a:xfrm>
          <a:prstGeom prst="rect">
            <a:avLst/>
          </a:prstGeom>
          <a:noFill/>
          <a:ln w="9525">
            <a:noFill/>
            <a:miter lim="800000"/>
            <a:headEnd/>
            <a:tailEnd/>
          </a:ln>
        </p:spPr>
        <p:txBody>
          <a:bodyPr>
            <a:spAutoFit/>
          </a:bodyPr>
          <a:lstStyle/>
          <a:p>
            <a:pPr defTabSz="974725" eaLnBrk="0" hangingPunct="0">
              <a:lnSpc>
                <a:spcPct val="110000"/>
              </a:lnSpc>
              <a:spcBef>
                <a:spcPct val="50000"/>
              </a:spcBef>
            </a:pPr>
            <a:r>
              <a:rPr lang="en-US" altLang="zh-CN" sz="2400" b="1">
                <a:solidFill>
                  <a:srgbClr val="000099"/>
                </a:solidFill>
                <a:ea typeface="SimSun" pitchFamily="2" charset="-122"/>
              </a:rPr>
              <a:t>Smocks</a:t>
            </a:r>
          </a:p>
          <a:p>
            <a:pPr marL="314325" lvl="1" indent="-200025" defTabSz="974725" eaLnBrk="0" hangingPunct="0">
              <a:lnSpc>
                <a:spcPct val="110000"/>
              </a:lnSpc>
              <a:spcBef>
                <a:spcPct val="50000"/>
              </a:spcBef>
              <a:buClr>
                <a:srgbClr val="000099"/>
              </a:buClr>
              <a:buSzPct val="75000"/>
              <a:buFont typeface="Wingdings" pitchFamily="2" charset="2"/>
              <a:buChar char="n"/>
            </a:pPr>
            <a:r>
              <a:rPr lang="en-US" altLang="zh-CN" sz="2000">
                <a:ea typeface="SimSun" pitchFamily="2" charset="-122"/>
              </a:rPr>
              <a:t>Smock sleeves should be in contact with the skin, clothing underneath should not show</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bwMode="auto">
          <a:xfrm>
            <a:off x="671513" y="328613"/>
            <a:ext cx="8193087" cy="569912"/>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smtClean="0">
                <a:solidFill>
                  <a:schemeClr val="tx1"/>
                </a:solidFill>
              </a:rPr>
              <a:t>Personal Grounding</a:t>
            </a:r>
          </a:p>
        </p:txBody>
      </p:sp>
      <p:sp>
        <p:nvSpPr>
          <p:cNvPr id="22531" name="Rectangle 4"/>
          <p:cNvSpPr>
            <a:spLocks noChangeArrowheads="1"/>
          </p:cNvSpPr>
          <p:nvPr/>
        </p:nvSpPr>
        <p:spPr bwMode="auto">
          <a:xfrm>
            <a:off x="7426325" y="2538413"/>
            <a:ext cx="180975" cy="454025"/>
          </a:xfrm>
          <a:prstGeom prst="rect">
            <a:avLst/>
          </a:prstGeom>
          <a:noFill/>
          <a:ln w="12700">
            <a:noFill/>
            <a:miter lim="800000"/>
            <a:headEnd/>
            <a:tailEnd/>
          </a:ln>
        </p:spPr>
        <p:txBody>
          <a:bodyPr wrap="none" lIns="90488" tIns="44450" rIns="90488" bIns="44450">
            <a:spAutoFit/>
          </a:bodyPr>
          <a:lstStyle/>
          <a:p>
            <a:pPr eaLnBrk="0" hangingPunct="0">
              <a:buFont typeface="Monotype Sorts"/>
              <a:buNone/>
            </a:pPr>
            <a:endParaRPr lang="en-US" sz="2400">
              <a:latin typeface="Times New Roman" pitchFamily="18" charset="0"/>
            </a:endParaRPr>
          </a:p>
        </p:txBody>
      </p:sp>
      <p:pic>
        <p:nvPicPr>
          <p:cNvPr id="22532" name="Picture 6" descr="Test Collage.jpg">
            <a:hlinkClick r:id="rId3"/>
          </p:cNvPr>
          <p:cNvPicPr>
            <a:picLocks noChangeAspect="1"/>
          </p:cNvPicPr>
          <p:nvPr/>
        </p:nvPicPr>
        <p:blipFill>
          <a:blip r:embed="rId4" cstate="print"/>
          <a:srcRect/>
          <a:stretch>
            <a:fillRect/>
          </a:stretch>
        </p:blipFill>
        <p:spPr bwMode="auto">
          <a:xfrm>
            <a:off x="163513" y="1455738"/>
            <a:ext cx="3862387" cy="3962400"/>
          </a:xfrm>
          <a:prstGeom prst="rect">
            <a:avLst/>
          </a:prstGeom>
          <a:noFill/>
          <a:ln w="9525">
            <a:noFill/>
            <a:miter lim="800000"/>
            <a:headEnd/>
            <a:tailEnd/>
          </a:ln>
        </p:spPr>
      </p:pic>
      <p:sp>
        <p:nvSpPr>
          <p:cNvPr id="22533" name="Rectangle 5"/>
          <p:cNvSpPr>
            <a:spLocks noChangeArrowheads="1"/>
          </p:cNvSpPr>
          <p:nvPr/>
        </p:nvSpPr>
        <p:spPr bwMode="auto">
          <a:xfrm>
            <a:off x="3440113" y="1216025"/>
            <a:ext cx="5465762" cy="3389313"/>
          </a:xfrm>
          <a:prstGeom prst="rect">
            <a:avLst/>
          </a:prstGeom>
          <a:noFill/>
          <a:ln w="12700">
            <a:noFill/>
            <a:miter lim="800000"/>
            <a:headEnd/>
            <a:tailEnd/>
          </a:ln>
        </p:spPr>
        <p:txBody>
          <a:bodyPr/>
          <a:lstStyle/>
          <a:p>
            <a:pPr defTabSz="974725" eaLnBrk="0" hangingPunct="0">
              <a:lnSpc>
                <a:spcPct val="110000"/>
              </a:lnSpc>
            </a:pPr>
            <a:r>
              <a:rPr lang="en-US" altLang="zh-CN" sz="2400" b="1">
                <a:solidFill>
                  <a:srgbClr val="000099"/>
                </a:solidFill>
                <a:ea typeface="SimSun" pitchFamily="2" charset="-122"/>
              </a:rPr>
              <a:t>All Personal Grounding Equipment Should be Tested or Monitored Daily</a:t>
            </a:r>
          </a:p>
          <a:p>
            <a:pPr marL="314325" lvl="1" indent="-200025" defTabSz="974725" eaLnBrk="0" hangingPunct="0">
              <a:lnSpc>
                <a:spcPct val="110000"/>
              </a:lnSpc>
              <a:spcBef>
                <a:spcPct val="25000"/>
              </a:spcBef>
              <a:buClr>
                <a:srgbClr val="000099"/>
              </a:buClr>
              <a:buSzPct val="75000"/>
              <a:buFont typeface="Wingdings" pitchFamily="2" charset="2"/>
              <a:buChar char="n"/>
            </a:pPr>
            <a:r>
              <a:rPr lang="en-US" altLang="zh-CN" sz="2000">
                <a:ea typeface="SimSun" pitchFamily="2" charset="-122"/>
              </a:rPr>
              <a:t>Wrist Strap and Footwear Testing Stations</a:t>
            </a:r>
          </a:p>
          <a:p>
            <a:pPr marL="314325" lvl="1" indent="-200025" defTabSz="974725" eaLnBrk="0" hangingPunct="0">
              <a:lnSpc>
                <a:spcPct val="110000"/>
              </a:lnSpc>
              <a:spcBef>
                <a:spcPct val="25000"/>
              </a:spcBef>
              <a:buClr>
                <a:srgbClr val="000099"/>
              </a:buClr>
              <a:buSzPct val="75000"/>
              <a:buFont typeface="Wingdings" pitchFamily="2" charset="2"/>
              <a:buChar char="n"/>
            </a:pPr>
            <a:r>
              <a:rPr lang="en-US" altLang="zh-CN" sz="2000">
                <a:ea typeface="SimSun" pitchFamily="2" charset="-122"/>
              </a:rPr>
              <a:t>ESD ground monitoring </a:t>
            </a:r>
          </a:p>
          <a:p>
            <a:pPr marL="771525" lvl="2" indent="-200025" defTabSz="974725" eaLnBrk="0" hangingPunct="0">
              <a:lnSpc>
                <a:spcPct val="110000"/>
              </a:lnSpc>
              <a:spcBef>
                <a:spcPct val="25000"/>
              </a:spcBef>
              <a:buClr>
                <a:srgbClr val="000099"/>
              </a:buClr>
              <a:buSzPct val="75000"/>
              <a:buFont typeface="Wingdings" pitchFamily="2" charset="2"/>
              <a:buChar char="n"/>
            </a:pPr>
            <a:r>
              <a:rPr lang="en-US" altLang="zh-CN" sz="2400" b="1">
                <a:solidFill>
                  <a:srgbClr val="000099"/>
                </a:solidFill>
                <a:ea typeface="SimSun" pitchFamily="2" charset="-122"/>
              </a:rPr>
              <a:t>Constant</a:t>
            </a:r>
          </a:p>
          <a:p>
            <a:pPr marL="771525" lvl="2" indent="-200025" defTabSz="974725" eaLnBrk="0" hangingPunct="0">
              <a:lnSpc>
                <a:spcPct val="110000"/>
              </a:lnSpc>
              <a:spcBef>
                <a:spcPct val="25000"/>
              </a:spcBef>
              <a:buClr>
                <a:srgbClr val="000099"/>
              </a:buClr>
              <a:buSzPct val="75000"/>
              <a:buFont typeface="Wingdings" pitchFamily="2" charset="2"/>
              <a:buChar char="n"/>
            </a:pPr>
            <a:r>
              <a:rPr lang="en-US" altLang="zh-CN" sz="2400" b="1">
                <a:solidFill>
                  <a:srgbClr val="000099"/>
                </a:solidFill>
                <a:ea typeface="SimSun" pitchFamily="2" charset="-122"/>
              </a:rPr>
              <a:t>Impedance </a:t>
            </a:r>
          </a:p>
          <a:p>
            <a:pPr marL="314325" lvl="1" indent="-200025" defTabSz="974725" eaLnBrk="0" hangingPunct="0">
              <a:lnSpc>
                <a:spcPct val="110000"/>
              </a:lnSpc>
              <a:spcBef>
                <a:spcPct val="50000"/>
              </a:spcBef>
              <a:buClr>
                <a:srgbClr val="000099"/>
              </a:buClr>
              <a:buSzPct val="75000"/>
            </a:pPr>
            <a:endParaRPr lang="en-US" altLang="zh-CN" sz="2000">
              <a:ea typeface="SimSun" pitchFamily="2" charset="-122"/>
            </a:endParaRPr>
          </a:p>
          <a:p>
            <a:pPr defTabSz="974725" eaLnBrk="0" hangingPunct="0">
              <a:lnSpc>
                <a:spcPct val="110000"/>
              </a:lnSpc>
            </a:pPr>
            <a:endParaRPr lang="en-US" altLang="zh-CN" sz="800">
              <a:solidFill>
                <a:srgbClr val="000099"/>
              </a:solidFill>
              <a:ea typeface="SimSun" pitchFamily="2" charset="-122"/>
            </a:endParaRPr>
          </a:p>
        </p:txBody>
      </p:sp>
      <p:pic>
        <p:nvPicPr>
          <p:cNvPr id="22534" name="Picture 7" descr="CM2015 2.jpg"/>
          <p:cNvPicPr>
            <a:picLocks noChangeAspect="1"/>
          </p:cNvPicPr>
          <p:nvPr/>
        </p:nvPicPr>
        <p:blipFill>
          <a:blip r:embed="rId5" cstate="print"/>
          <a:srcRect/>
          <a:stretch>
            <a:fillRect/>
          </a:stretch>
        </p:blipFill>
        <p:spPr bwMode="auto">
          <a:xfrm>
            <a:off x="6434138" y="3584575"/>
            <a:ext cx="2573337" cy="1144588"/>
          </a:xfrm>
          <a:prstGeom prst="rect">
            <a:avLst/>
          </a:prstGeom>
          <a:noFill/>
          <a:ln w="9525">
            <a:noFill/>
            <a:miter lim="800000"/>
            <a:headEnd/>
            <a:tailEnd/>
          </a:ln>
        </p:spPr>
      </p:pic>
      <p:pic>
        <p:nvPicPr>
          <p:cNvPr id="22535" name="Picture 9" descr="CM410_2.jpg"/>
          <p:cNvPicPr>
            <a:picLocks noChangeAspect="1"/>
          </p:cNvPicPr>
          <p:nvPr/>
        </p:nvPicPr>
        <p:blipFill>
          <a:blip r:embed="rId6" cstate="print"/>
          <a:srcRect/>
          <a:stretch>
            <a:fillRect/>
          </a:stretch>
        </p:blipFill>
        <p:spPr bwMode="auto">
          <a:xfrm>
            <a:off x="5226050" y="4576763"/>
            <a:ext cx="1828800" cy="969962"/>
          </a:xfrm>
          <a:prstGeom prst="rect">
            <a:avLst/>
          </a:prstGeom>
          <a:noFill/>
          <a:ln w="9525">
            <a:noFill/>
            <a:miter lim="800000"/>
            <a:headEnd/>
            <a:tailEnd/>
          </a:ln>
        </p:spPr>
      </p:pic>
      <p:sp>
        <p:nvSpPr>
          <p:cNvPr id="22536" name="TextBox 10"/>
          <p:cNvSpPr txBox="1">
            <a:spLocks noChangeArrowheads="1"/>
          </p:cNvSpPr>
          <p:nvPr/>
        </p:nvSpPr>
        <p:spPr bwMode="auto">
          <a:xfrm>
            <a:off x="250825" y="5421313"/>
            <a:ext cx="3602038" cy="522287"/>
          </a:xfrm>
          <a:prstGeom prst="rect">
            <a:avLst/>
          </a:prstGeom>
          <a:noFill/>
          <a:ln w="9525">
            <a:noFill/>
            <a:miter lim="800000"/>
            <a:headEnd/>
            <a:tailEnd/>
          </a:ln>
        </p:spPr>
        <p:txBody>
          <a:bodyPr>
            <a:spAutoFit/>
          </a:bodyPr>
          <a:lstStyle/>
          <a:p>
            <a:pPr algn="ctr"/>
            <a:r>
              <a:rPr lang="en-US" sz="1600"/>
              <a:t>OHM Metrics and Monroe Electronics</a:t>
            </a:r>
          </a:p>
          <a:p>
            <a:pPr algn="ctr"/>
            <a:r>
              <a:rPr lang="en-US" sz="1200"/>
              <a:t>Test and Measurement Products</a:t>
            </a:r>
          </a:p>
        </p:txBody>
      </p:sp>
      <p:sp>
        <p:nvSpPr>
          <p:cNvPr id="22537" name="TextBox 10"/>
          <p:cNvSpPr txBox="1">
            <a:spLocks noChangeArrowheads="1"/>
          </p:cNvSpPr>
          <p:nvPr/>
        </p:nvSpPr>
        <p:spPr bwMode="auto">
          <a:xfrm>
            <a:off x="6154738" y="5551488"/>
            <a:ext cx="3602037" cy="522287"/>
          </a:xfrm>
          <a:prstGeom prst="rect">
            <a:avLst/>
          </a:prstGeom>
          <a:noFill/>
          <a:ln w="9525">
            <a:noFill/>
            <a:miter lim="800000"/>
            <a:headEnd/>
            <a:tailEnd/>
          </a:ln>
        </p:spPr>
        <p:txBody>
          <a:bodyPr>
            <a:spAutoFit/>
          </a:bodyPr>
          <a:lstStyle/>
          <a:p>
            <a:pPr algn="ctr"/>
            <a:r>
              <a:rPr lang="en-US" sz="1600"/>
              <a:t>CM Series </a:t>
            </a:r>
          </a:p>
          <a:p>
            <a:pPr algn="ctr"/>
            <a:r>
              <a:rPr lang="en-US" sz="1200"/>
              <a:t>ESD Workstation Monitors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11"/>
          <p:cNvPicPr>
            <a:picLocks noChangeAspect="1" noChangeArrowheads="1"/>
          </p:cNvPicPr>
          <p:nvPr/>
        </p:nvPicPr>
        <p:blipFill>
          <a:blip r:embed="rId3" cstate="print"/>
          <a:srcRect/>
          <a:stretch>
            <a:fillRect/>
          </a:stretch>
        </p:blipFill>
        <p:spPr bwMode="auto">
          <a:xfrm>
            <a:off x="5791200" y="2319338"/>
            <a:ext cx="3965575" cy="3965575"/>
          </a:xfrm>
          <a:prstGeom prst="rect">
            <a:avLst/>
          </a:prstGeom>
          <a:noFill/>
          <a:ln w="9525">
            <a:noFill/>
            <a:miter lim="800000"/>
            <a:headEnd/>
            <a:tailEnd/>
          </a:ln>
        </p:spPr>
      </p:pic>
      <p:pic>
        <p:nvPicPr>
          <p:cNvPr id="23555" name="Picture 9" descr="esdmat1.jpg"/>
          <p:cNvPicPr>
            <a:picLocks noChangeAspect="1"/>
          </p:cNvPicPr>
          <p:nvPr/>
        </p:nvPicPr>
        <p:blipFill>
          <a:blip r:embed="rId4" cstate="print"/>
          <a:stretch>
            <a:fillRect/>
          </a:stretch>
        </p:blipFill>
        <p:spPr bwMode="auto">
          <a:xfrm>
            <a:off x="174171" y="3737623"/>
            <a:ext cx="3559175" cy="2381088"/>
          </a:xfrm>
          <a:prstGeom prst="rect">
            <a:avLst/>
          </a:prstGeom>
          <a:noFill/>
          <a:ln w="9525">
            <a:noFill/>
            <a:miter lim="800000"/>
            <a:headEnd/>
            <a:tailEnd/>
          </a:ln>
        </p:spPr>
      </p:pic>
      <p:sp>
        <p:nvSpPr>
          <p:cNvPr id="23556" name="Rectangle 2"/>
          <p:cNvSpPr>
            <a:spLocks noGrp="1" noChangeArrowheads="1"/>
          </p:cNvSpPr>
          <p:nvPr>
            <p:ph type="title"/>
          </p:nvPr>
        </p:nvSpPr>
        <p:spPr bwMode="auto">
          <a:xfrm>
            <a:off x="1035050" y="338138"/>
            <a:ext cx="8054975" cy="569912"/>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smtClean="0">
                <a:solidFill>
                  <a:schemeClr val="tx1"/>
                </a:solidFill>
              </a:rPr>
              <a:t>Equipment Grounding</a:t>
            </a:r>
          </a:p>
        </p:txBody>
      </p:sp>
      <p:sp>
        <p:nvSpPr>
          <p:cNvPr id="23557" name="Rectangle 4"/>
          <p:cNvSpPr>
            <a:spLocks noChangeArrowheads="1"/>
          </p:cNvSpPr>
          <p:nvPr/>
        </p:nvSpPr>
        <p:spPr bwMode="auto">
          <a:xfrm>
            <a:off x="957263" y="963613"/>
            <a:ext cx="8697912" cy="2251075"/>
          </a:xfrm>
          <a:prstGeom prst="rect">
            <a:avLst/>
          </a:prstGeom>
          <a:noFill/>
          <a:ln w="12700">
            <a:noFill/>
            <a:miter lim="800000"/>
            <a:headEnd/>
            <a:tailEnd/>
          </a:ln>
        </p:spPr>
        <p:txBody>
          <a:bodyPr>
            <a:spAutoFit/>
          </a:bodyPr>
          <a:lstStyle/>
          <a:p>
            <a:pPr defTabSz="974725" eaLnBrk="0" hangingPunct="0">
              <a:lnSpc>
                <a:spcPct val="90000"/>
              </a:lnSpc>
              <a:spcBef>
                <a:spcPct val="50000"/>
              </a:spcBef>
            </a:pPr>
            <a:r>
              <a:rPr lang="en-US" altLang="zh-CN" sz="2400" b="1">
                <a:solidFill>
                  <a:srgbClr val="000099"/>
                </a:solidFill>
                <a:ea typeface="SimSun" pitchFamily="2" charset="-122"/>
              </a:rPr>
              <a:t>Work Stations and Tables</a:t>
            </a:r>
          </a:p>
          <a:p>
            <a:pPr marL="314325" lvl="1" indent="-200025" defTabSz="974725" eaLnBrk="0" hangingPunct="0">
              <a:lnSpc>
                <a:spcPct val="90000"/>
              </a:lnSpc>
              <a:spcBef>
                <a:spcPct val="50000"/>
              </a:spcBef>
              <a:buClr>
                <a:srgbClr val="000099"/>
              </a:buClr>
              <a:buSzPct val="75000"/>
              <a:buFont typeface="Wingdings" pitchFamily="2" charset="2"/>
              <a:buChar char="n"/>
            </a:pPr>
            <a:r>
              <a:rPr lang="en-US" altLang="zh-CN" sz="2000">
                <a:ea typeface="SimSun" pitchFamily="2" charset="-122"/>
              </a:rPr>
              <a:t>Must have static dissipative surfaces connected to the building ground source.</a:t>
            </a:r>
          </a:p>
          <a:p>
            <a:pPr marL="314325" lvl="1" indent="-200025" defTabSz="974725" eaLnBrk="0" hangingPunct="0">
              <a:lnSpc>
                <a:spcPct val="90000"/>
              </a:lnSpc>
              <a:spcBef>
                <a:spcPct val="50000"/>
              </a:spcBef>
              <a:buClr>
                <a:srgbClr val="000099"/>
              </a:buClr>
              <a:buSzPct val="75000"/>
              <a:buFont typeface="Wingdings" pitchFamily="2" charset="2"/>
              <a:buChar char="n"/>
            </a:pPr>
            <a:r>
              <a:rPr lang="en-US" altLang="zh-CN" sz="2000">
                <a:ea typeface="SimSun" pitchFamily="2" charset="-122"/>
              </a:rPr>
              <a:t>Must have wrist strap ground connections (2 recommended), preferably banana jack receptacles, connected in parallel to the bldg ground source</a:t>
            </a:r>
          </a:p>
          <a:p>
            <a:pPr marL="314325" lvl="1" indent="-200025" defTabSz="974725" eaLnBrk="0" hangingPunct="0">
              <a:lnSpc>
                <a:spcPct val="90000"/>
              </a:lnSpc>
              <a:spcBef>
                <a:spcPct val="50000"/>
              </a:spcBef>
              <a:buClr>
                <a:srgbClr val="000099"/>
              </a:buClr>
              <a:buSzPct val="75000"/>
              <a:buFont typeface="Wingdings" pitchFamily="2" charset="2"/>
              <a:buChar char="n"/>
            </a:pPr>
            <a:r>
              <a:rPr lang="en-US" altLang="zh-CN" sz="2000">
                <a:ea typeface="SimSun" pitchFamily="2" charset="-122"/>
              </a:rPr>
              <a:t>Should be cleaned daily with an antistatic cleaner</a:t>
            </a:r>
            <a:endParaRPr lang="en-US" altLang="zh-CN" sz="2000">
              <a:solidFill>
                <a:srgbClr val="000099"/>
              </a:solidFill>
              <a:ea typeface="SimSun" pitchFamily="2" charset="-122"/>
            </a:endParaRPr>
          </a:p>
        </p:txBody>
      </p:sp>
      <p:sp>
        <p:nvSpPr>
          <p:cNvPr id="23558" name="Rectangle 3"/>
          <p:cNvSpPr>
            <a:spLocks noChangeArrowheads="1"/>
          </p:cNvSpPr>
          <p:nvPr/>
        </p:nvSpPr>
        <p:spPr bwMode="auto">
          <a:xfrm>
            <a:off x="7158038" y="3516313"/>
            <a:ext cx="180975" cy="454025"/>
          </a:xfrm>
          <a:prstGeom prst="rect">
            <a:avLst/>
          </a:prstGeom>
          <a:noFill/>
          <a:ln w="12700">
            <a:noFill/>
            <a:miter lim="800000"/>
            <a:headEnd/>
            <a:tailEnd/>
          </a:ln>
        </p:spPr>
        <p:txBody>
          <a:bodyPr wrap="none" lIns="90488" tIns="44450" rIns="90488" bIns="44450">
            <a:spAutoFit/>
          </a:bodyPr>
          <a:lstStyle/>
          <a:p>
            <a:pPr eaLnBrk="0" hangingPunct="0">
              <a:buFont typeface="Monotype Sorts"/>
              <a:buNone/>
            </a:pPr>
            <a:endParaRPr lang="en-US" sz="2400">
              <a:latin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bwMode="auto">
          <a:xfrm>
            <a:off x="706438" y="338138"/>
            <a:ext cx="8124825" cy="569912"/>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smtClean="0">
                <a:solidFill>
                  <a:schemeClr val="tx1"/>
                </a:solidFill>
              </a:rPr>
              <a:t>Equipment Grounding</a:t>
            </a:r>
          </a:p>
        </p:txBody>
      </p:sp>
      <p:sp>
        <p:nvSpPr>
          <p:cNvPr id="24579" name="Rectangle 1035"/>
          <p:cNvSpPr>
            <a:spLocks noChangeArrowheads="1"/>
          </p:cNvSpPr>
          <p:nvPr/>
        </p:nvSpPr>
        <p:spPr bwMode="auto">
          <a:xfrm>
            <a:off x="314325" y="1382713"/>
            <a:ext cx="6169025" cy="1397000"/>
          </a:xfrm>
          <a:prstGeom prst="rect">
            <a:avLst/>
          </a:prstGeom>
          <a:noFill/>
          <a:ln w="12700">
            <a:noFill/>
            <a:miter lim="800000"/>
            <a:headEnd/>
            <a:tailEnd/>
          </a:ln>
        </p:spPr>
        <p:txBody>
          <a:bodyPr>
            <a:spAutoFit/>
          </a:bodyPr>
          <a:lstStyle/>
          <a:p>
            <a:pPr defTabSz="974725" eaLnBrk="0" hangingPunct="0">
              <a:lnSpc>
                <a:spcPct val="90000"/>
              </a:lnSpc>
              <a:spcBef>
                <a:spcPct val="50000"/>
              </a:spcBef>
            </a:pPr>
            <a:r>
              <a:rPr lang="en-US" altLang="zh-CN" sz="2400" b="1">
                <a:solidFill>
                  <a:srgbClr val="000099"/>
                </a:solidFill>
                <a:ea typeface="SimSun" pitchFamily="2" charset="-122"/>
              </a:rPr>
              <a:t>Shelving and Cabinets</a:t>
            </a:r>
          </a:p>
          <a:p>
            <a:pPr marL="314325" lvl="1" indent="-200025" defTabSz="974725" eaLnBrk="0" hangingPunct="0">
              <a:lnSpc>
                <a:spcPct val="90000"/>
              </a:lnSpc>
              <a:spcBef>
                <a:spcPct val="50000"/>
              </a:spcBef>
              <a:buClr>
                <a:srgbClr val="000099"/>
              </a:buClr>
              <a:buSzPct val="75000"/>
              <a:buFont typeface="Wingdings" pitchFamily="2" charset="2"/>
              <a:buChar char="n"/>
            </a:pPr>
            <a:r>
              <a:rPr lang="en-US" altLang="zh-CN" sz="2000">
                <a:ea typeface="SimSun" pitchFamily="2" charset="-122"/>
              </a:rPr>
              <a:t>Must provide a grounded surface unless the parts remain fully enclosed within shielding-type packaging</a:t>
            </a:r>
          </a:p>
        </p:txBody>
      </p:sp>
      <p:sp>
        <p:nvSpPr>
          <p:cNvPr id="24580" name="Rectangle 1037"/>
          <p:cNvSpPr>
            <a:spLocks noChangeArrowheads="1"/>
          </p:cNvSpPr>
          <p:nvPr/>
        </p:nvSpPr>
        <p:spPr bwMode="auto">
          <a:xfrm>
            <a:off x="273050" y="3492500"/>
            <a:ext cx="5499100" cy="2525713"/>
          </a:xfrm>
          <a:prstGeom prst="rect">
            <a:avLst/>
          </a:prstGeom>
          <a:noFill/>
          <a:ln w="12700">
            <a:noFill/>
            <a:miter lim="800000"/>
            <a:headEnd/>
            <a:tailEnd/>
          </a:ln>
        </p:spPr>
        <p:txBody>
          <a:bodyPr>
            <a:spAutoFit/>
          </a:bodyPr>
          <a:lstStyle/>
          <a:p>
            <a:pPr defTabSz="974725" eaLnBrk="0" hangingPunct="0">
              <a:lnSpc>
                <a:spcPct val="90000"/>
              </a:lnSpc>
              <a:spcBef>
                <a:spcPct val="50000"/>
              </a:spcBef>
            </a:pPr>
            <a:r>
              <a:rPr lang="en-US" altLang="zh-CN" sz="2400" b="1">
                <a:solidFill>
                  <a:srgbClr val="000099"/>
                </a:solidFill>
                <a:ea typeface="SimSun" pitchFamily="2" charset="-122"/>
              </a:rPr>
              <a:t>Storage Bins</a:t>
            </a:r>
          </a:p>
          <a:p>
            <a:pPr marL="314325" lvl="1" indent="-200025" defTabSz="974725" eaLnBrk="0" hangingPunct="0">
              <a:lnSpc>
                <a:spcPct val="90000"/>
              </a:lnSpc>
              <a:spcBef>
                <a:spcPct val="50000"/>
              </a:spcBef>
              <a:buClr>
                <a:srgbClr val="000099"/>
              </a:buClr>
              <a:buSzPct val="75000"/>
              <a:buFont typeface="Wingdings" pitchFamily="2" charset="2"/>
              <a:buChar char="n"/>
            </a:pPr>
            <a:r>
              <a:rPr lang="en-US" altLang="zh-CN" sz="2000">
                <a:ea typeface="SimSun" pitchFamily="2" charset="-122"/>
              </a:rPr>
              <a:t>All parts bins and containers must be static dissipative or antistatic</a:t>
            </a:r>
          </a:p>
          <a:p>
            <a:pPr marL="314325" lvl="1" indent="-200025" defTabSz="974725" eaLnBrk="0" hangingPunct="0">
              <a:lnSpc>
                <a:spcPct val="90000"/>
              </a:lnSpc>
              <a:spcBef>
                <a:spcPct val="50000"/>
              </a:spcBef>
              <a:buClr>
                <a:srgbClr val="000099"/>
              </a:buClr>
              <a:buSzPct val="75000"/>
              <a:buFont typeface="Wingdings" pitchFamily="2" charset="2"/>
              <a:buChar char="n"/>
            </a:pPr>
            <a:r>
              <a:rPr lang="en-US" altLang="zh-CN" sz="2000">
                <a:ea typeface="SimSun" pitchFamily="2" charset="-122"/>
              </a:rPr>
              <a:t>Whenever practical, sensitive parts should remain in the original container until assembled</a:t>
            </a:r>
          </a:p>
          <a:p>
            <a:pPr marL="314325" lvl="1" indent="-200025" defTabSz="974725" eaLnBrk="0" hangingPunct="0">
              <a:lnSpc>
                <a:spcPct val="90000"/>
              </a:lnSpc>
              <a:spcBef>
                <a:spcPct val="50000"/>
              </a:spcBef>
              <a:buClr>
                <a:srgbClr val="000099"/>
              </a:buClr>
              <a:buSzPct val="75000"/>
              <a:buFont typeface="Wingdings" pitchFamily="2" charset="2"/>
              <a:buChar char="n"/>
            </a:pPr>
            <a:endParaRPr lang="en-US" altLang="zh-CN" sz="2000">
              <a:ea typeface="SimSun" pitchFamily="2" charset="-122"/>
            </a:endParaRPr>
          </a:p>
        </p:txBody>
      </p:sp>
      <p:pic>
        <p:nvPicPr>
          <p:cNvPr id="19463" name="Picture 1038" descr="I:\transfer\PIC00005.jpg"/>
          <p:cNvPicPr>
            <a:picLocks noChangeAspect="1" noChangeArrowheads="1"/>
          </p:cNvPicPr>
          <p:nvPr/>
        </p:nvPicPr>
        <p:blipFill>
          <a:blip r:embed="rId3" cstate="print"/>
          <a:srcRect t="6511" b="24739"/>
          <a:stretch>
            <a:fillRect/>
          </a:stretch>
        </p:blipFill>
        <p:spPr bwMode="auto">
          <a:xfrm>
            <a:off x="6218238" y="2814638"/>
            <a:ext cx="3098800" cy="2032000"/>
          </a:xfrm>
          <a:prstGeom prst="rect">
            <a:avLst/>
          </a:prstGeom>
          <a:noFill/>
          <a:ln w="9525">
            <a:noFill/>
            <a:miter lim="800000"/>
            <a:headEnd/>
            <a:tailEnd/>
          </a:ln>
          <a:effectLst>
            <a:outerShdw blurRad="50800" dist="889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327025" y="328613"/>
            <a:ext cx="8054975" cy="569912"/>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smtClean="0">
                <a:solidFill>
                  <a:schemeClr val="tx1"/>
                </a:solidFill>
              </a:rPr>
              <a:t>Ionization</a:t>
            </a:r>
            <a:r>
              <a:rPr lang="en-US" sz="3200" smtClean="0">
                <a:solidFill>
                  <a:srgbClr val="000099"/>
                </a:solidFill>
              </a:rPr>
              <a:t> </a:t>
            </a:r>
          </a:p>
        </p:txBody>
      </p:sp>
      <p:sp>
        <p:nvSpPr>
          <p:cNvPr id="25603" name="Rectangle 4"/>
          <p:cNvSpPr>
            <a:spLocks noChangeArrowheads="1"/>
          </p:cNvSpPr>
          <p:nvPr/>
        </p:nvSpPr>
        <p:spPr bwMode="auto">
          <a:xfrm>
            <a:off x="587375" y="952500"/>
            <a:ext cx="8697913" cy="831850"/>
          </a:xfrm>
          <a:prstGeom prst="rect">
            <a:avLst/>
          </a:prstGeom>
          <a:noFill/>
          <a:ln w="12700">
            <a:noFill/>
            <a:miter lim="800000"/>
            <a:headEnd/>
            <a:tailEnd/>
          </a:ln>
        </p:spPr>
        <p:txBody>
          <a:bodyPr>
            <a:spAutoFit/>
          </a:bodyPr>
          <a:lstStyle/>
          <a:p>
            <a:pPr eaLnBrk="0" hangingPunct="0"/>
            <a:r>
              <a:rPr lang="en-US" sz="2400"/>
              <a:t>Many times, equipment or objects(insulators) are unable to be grounded in which case air ionizers should be used. </a:t>
            </a:r>
          </a:p>
        </p:txBody>
      </p:sp>
      <p:sp>
        <p:nvSpPr>
          <p:cNvPr id="25604" name="Rectangle 3"/>
          <p:cNvSpPr>
            <a:spLocks noChangeArrowheads="1"/>
          </p:cNvSpPr>
          <p:nvPr/>
        </p:nvSpPr>
        <p:spPr bwMode="auto">
          <a:xfrm>
            <a:off x="7158038" y="3516313"/>
            <a:ext cx="180975" cy="454025"/>
          </a:xfrm>
          <a:prstGeom prst="rect">
            <a:avLst/>
          </a:prstGeom>
          <a:noFill/>
          <a:ln w="12700">
            <a:noFill/>
            <a:miter lim="800000"/>
            <a:headEnd/>
            <a:tailEnd/>
          </a:ln>
        </p:spPr>
        <p:txBody>
          <a:bodyPr wrap="none" lIns="90488" tIns="44450" rIns="90488" bIns="44450">
            <a:spAutoFit/>
          </a:bodyPr>
          <a:lstStyle/>
          <a:p>
            <a:pPr eaLnBrk="0" hangingPunct="0">
              <a:buFont typeface="Monotype Sorts"/>
              <a:buNone/>
            </a:pPr>
            <a:endParaRPr lang="en-US" sz="2400">
              <a:latin typeface="Times New Roman" pitchFamily="18" charset="0"/>
            </a:endParaRPr>
          </a:p>
        </p:txBody>
      </p:sp>
      <p:sp>
        <p:nvSpPr>
          <p:cNvPr id="25605" name="Rectangle 1"/>
          <p:cNvSpPr>
            <a:spLocks noChangeArrowheads="1"/>
          </p:cNvSpPr>
          <p:nvPr/>
        </p:nvSpPr>
        <p:spPr bwMode="auto">
          <a:xfrm>
            <a:off x="358775" y="2455863"/>
            <a:ext cx="8883650" cy="3846512"/>
          </a:xfrm>
          <a:prstGeom prst="rect">
            <a:avLst/>
          </a:prstGeom>
          <a:noFill/>
          <a:ln w="9525">
            <a:noFill/>
            <a:miter lim="800000"/>
            <a:headEnd/>
            <a:tailEnd/>
          </a:ln>
        </p:spPr>
        <p:txBody>
          <a:bodyPr anchor="ctr">
            <a:spAutoFit/>
          </a:bodyPr>
          <a:lstStyle/>
          <a:p>
            <a:r>
              <a:rPr lang="en-US" sz="2400" b="1">
                <a:solidFill>
                  <a:srgbClr val="000099"/>
                </a:solidFill>
                <a:ea typeface="Calibri" pitchFamily="34" charset="0"/>
                <a:cs typeface="Times New Roman" pitchFamily="18" charset="0"/>
              </a:rPr>
              <a:t>What is Ionization?</a:t>
            </a:r>
            <a:endParaRPr lang="en-US" sz="2400">
              <a:solidFill>
                <a:srgbClr val="000099"/>
              </a:solidFill>
              <a:ea typeface="Calibri" pitchFamily="34" charset="0"/>
              <a:cs typeface="Times New Roman" pitchFamily="18" charset="0"/>
            </a:endParaRPr>
          </a:p>
          <a:p>
            <a:pPr eaLnBrk="0" hangingPunct="0"/>
            <a:r>
              <a:rPr lang="en-US" sz="2400">
                <a:latin typeface="Calibri" pitchFamily="34" charset="0"/>
                <a:ea typeface="Calibri" pitchFamily="34" charset="0"/>
                <a:cs typeface="Times New Roman" pitchFamily="18" charset="0"/>
              </a:rPr>
              <a:t>Air Ionizers use a process called "neutralization" to remove static charge from insulators that cannot be grounded.</a:t>
            </a:r>
          </a:p>
          <a:p>
            <a:pPr eaLnBrk="0" hangingPunct="0"/>
            <a:endParaRPr lang="en-US" sz="2400"/>
          </a:p>
          <a:p>
            <a:pPr marL="314325" lvl="1" indent="-200025" eaLnBrk="0" hangingPunct="0">
              <a:lnSpc>
                <a:spcPct val="90000"/>
              </a:lnSpc>
              <a:spcBef>
                <a:spcPct val="50000"/>
              </a:spcBef>
              <a:buClr>
                <a:srgbClr val="000099"/>
              </a:buClr>
              <a:buSzPct val="75000"/>
              <a:buFont typeface="Wingdings" pitchFamily="2" charset="2"/>
              <a:buChar char="n"/>
            </a:pPr>
            <a:r>
              <a:rPr lang="en-US" sz="2000"/>
              <a:t>Ionizers produce positively and negatively charged ions and floods ESD area with Ions. </a:t>
            </a:r>
          </a:p>
          <a:p>
            <a:pPr marL="314325" lvl="1" indent="-200025" eaLnBrk="0" hangingPunct="0">
              <a:lnSpc>
                <a:spcPct val="90000"/>
              </a:lnSpc>
              <a:spcBef>
                <a:spcPct val="50000"/>
              </a:spcBef>
              <a:buClr>
                <a:srgbClr val="000099"/>
              </a:buClr>
              <a:buSzPct val="75000"/>
              <a:buFont typeface="Wingdings" pitchFamily="2" charset="2"/>
              <a:buChar char="n"/>
            </a:pPr>
            <a:r>
              <a:rPr lang="en-US" sz="2000"/>
              <a:t>Ions are charged particles that are present in the air, and as opposites attract, charges will be neutralized over time. </a:t>
            </a:r>
          </a:p>
          <a:p>
            <a:pPr marL="314325" lvl="1" indent="-200025" eaLnBrk="0" hangingPunct="0">
              <a:lnSpc>
                <a:spcPct val="90000"/>
              </a:lnSpc>
              <a:spcBef>
                <a:spcPct val="50000"/>
              </a:spcBef>
              <a:buClr>
                <a:srgbClr val="000099"/>
              </a:buClr>
              <a:buSzPct val="75000"/>
              <a:buFont typeface="Wingdings" pitchFamily="2" charset="2"/>
              <a:buChar char="n"/>
            </a:pPr>
            <a:endParaRPr lang="en-US" sz="2000"/>
          </a:p>
          <a:p>
            <a:pPr marL="314325" lvl="1" indent="-200025" eaLnBrk="0" hangingPunct="0">
              <a:lnSpc>
                <a:spcPct val="90000"/>
              </a:lnSpc>
              <a:spcBef>
                <a:spcPct val="50000"/>
              </a:spcBef>
              <a:buClr>
                <a:srgbClr val="000099"/>
              </a:buClr>
              <a:buSzPct val="75000"/>
              <a:buFont typeface="Wingdings" pitchFamily="2" charset="2"/>
              <a:buChar char="n"/>
            </a:pPr>
            <a:endParaRPr lang="en-US" altLang="zh-CN" sz="2000">
              <a:ea typeface="SimSun"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98500" y="338138"/>
            <a:ext cx="8054975" cy="569912"/>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smtClean="0">
                <a:solidFill>
                  <a:schemeClr val="tx1"/>
                </a:solidFill>
              </a:rPr>
              <a:t>Types of Air Ionizers</a:t>
            </a:r>
          </a:p>
        </p:txBody>
      </p:sp>
      <p:sp>
        <p:nvSpPr>
          <p:cNvPr id="26627" name="Rectangle 3"/>
          <p:cNvSpPr>
            <a:spLocks noChangeArrowheads="1"/>
          </p:cNvSpPr>
          <p:nvPr/>
        </p:nvSpPr>
        <p:spPr bwMode="auto">
          <a:xfrm>
            <a:off x="7158038" y="3516313"/>
            <a:ext cx="180975" cy="454025"/>
          </a:xfrm>
          <a:prstGeom prst="rect">
            <a:avLst/>
          </a:prstGeom>
          <a:noFill/>
          <a:ln w="12700">
            <a:noFill/>
            <a:miter lim="800000"/>
            <a:headEnd/>
            <a:tailEnd/>
          </a:ln>
        </p:spPr>
        <p:txBody>
          <a:bodyPr wrap="none" lIns="90488" tIns="44450" rIns="90488" bIns="44450">
            <a:spAutoFit/>
          </a:bodyPr>
          <a:lstStyle/>
          <a:p>
            <a:pPr eaLnBrk="0" hangingPunct="0">
              <a:buFont typeface="Monotype Sorts"/>
              <a:buNone/>
            </a:pPr>
            <a:endParaRPr lang="en-US" sz="2400">
              <a:latin typeface="Times New Roman" pitchFamily="18" charset="0"/>
            </a:endParaRPr>
          </a:p>
        </p:txBody>
      </p:sp>
      <p:sp>
        <p:nvSpPr>
          <p:cNvPr id="6" name="Rectangle 3"/>
          <p:cNvSpPr txBox="1">
            <a:spLocks noChangeArrowheads="1"/>
          </p:cNvSpPr>
          <p:nvPr/>
        </p:nvSpPr>
        <p:spPr bwMode="auto">
          <a:xfrm>
            <a:off x="3197225" y="1620838"/>
            <a:ext cx="3475038" cy="3414712"/>
          </a:xfrm>
          <a:prstGeom prst="rect">
            <a:avLst/>
          </a:prstGeom>
          <a:noFill/>
          <a:ln>
            <a:noFill/>
            <a:miter lim="800000"/>
            <a:headEnd/>
            <a:tailEnd/>
          </a:ln>
        </p:spPr>
        <p:txBody>
          <a:bodyPr/>
          <a:lstStyle/>
          <a:p>
            <a:pPr marL="495300" lvl="1" indent="-381000" defTabSz="974725" eaLnBrk="0" hangingPunct="0">
              <a:lnSpc>
                <a:spcPct val="140000"/>
              </a:lnSpc>
              <a:spcBef>
                <a:spcPct val="50000"/>
              </a:spcBef>
              <a:buClr>
                <a:srgbClr val="000099"/>
              </a:buClr>
              <a:buSzPct val="75000"/>
              <a:buFont typeface="Wingdings" pitchFamily="2" charset="2"/>
              <a:buChar char="n"/>
              <a:defRPr/>
            </a:pPr>
            <a:r>
              <a:rPr lang="en-US" altLang="zh-CN" sz="2400" kern="0" dirty="0">
                <a:latin typeface="+mn-lt"/>
                <a:ea typeface="SimSun" pitchFamily="2" charset="-122"/>
                <a:cs typeface="+mn-cs"/>
              </a:rPr>
              <a:t>Bench Top </a:t>
            </a:r>
          </a:p>
          <a:p>
            <a:pPr marL="495300" lvl="1" indent="-381000" defTabSz="974725" eaLnBrk="0" hangingPunct="0">
              <a:lnSpc>
                <a:spcPct val="150000"/>
              </a:lnSpc>
              <a:spcBef>
                <a:spcPct val="50000"/>
              </a:spcBef>
              <a:buClr>
                <a:srgbClr val="000099"/>
              </a:buClr>
              <a:buSzPct val="75000"/>
              <a:buFont typeface="Wingdings" pitchFamily="2" charset="2"/>
              <a:buChar char="n"/>
              <a:defRPr/>
            </a:pPr>
            <a:r>
              <a:rPr lang="en-US" altLang="zh-CN" sz="2400" kern="0" dirty="0">
                <a:latin typeface="+mn-lt"/>
                <a:ea typeface="SimSun" pitchFamily="2" charset="-122"/>
                <a:cs typeface="+mn-cs"/>
              </a:rPr>
              <a:t>Ionizing Nozzles</a:t>
            </a:r>
          </a:p>
          <a:p>
            <a:pPr marL="495300" lvl="1" indent="-381000" defTabSz="974725" eaLnBrk="0" hangingPunct="0">
              <a:lnSpc>
                <a:spcPct val="150000"/>
              </a:lnSpc>
              <a:spcBef>
                <a:spcPct val="50000"/>
              </a:spcBef>
              <a:buClr>
                <a:srgbClr val="000099"/>
              </a:buClr>
              <a:buSzPct val="75000"/>
              <a:buFont typeface="Wingdings" pitchFamily="2" charset="2"/>
              <a:buChar char="n"/>
              <a:defRPr/>
            </a:pPr>
            <a:r>
              <a:rPr lang="en-US" altLang="zh-CN" sz="2400" kern="0" dirty="0">
                <a:latin typeface="+mn-lt"/>
                <a:ea typeface="SimSun" pitchFamily="2" charset="-122"/>
                <a:cs typeface="+mn-cs"/>
              </a:rPr>
              <a:t>Air Guns</a:t>
            </a:r>
          </a:p>
          <a:p>
            <a:pPr marL="495300" lvl="1" indent="-381000" defTabSz="974725" eaLnBrk="0" hangingPunct="0">
              <a:lnSpc>
                <a:spcPct val="150000"/>
              </a:lnSpc>
              <a:spcBef>
                <a:spcPct val="50000"/>
              </a:spcBef>
              <a:buClr>
                <a:srgbClr val="000099"/>
              </a:buClr>
              <a:buSzPct val="75000"/>
              <a:buFont typeface="Wingdings" pitchFamily="2" charset="2"/>
              <a:buChar char="n"/>
              <a:defRPr/>
            </a:pPr>
            <a:r>
              <a:rPr lang="en-US" altLang="zh-CN" sz="2400" kern="0" dirty="0">
                <a:latin typeface="+mn-lt"/>
                <a:ea typeface="SimSun" pitchFamily="2" charset="-122"/>
                <a:cs typeface="+mn-cs"/>
              </a:rPr>
              <a:t>Overhead Ionizers </a:t>
            </a:r>
          </a:p>
          <a:p>
            <a:pPr marL="381000" indent="-381000" defTabSz="974725" eaLnBrk="0" hangingPunct="0">
              <a:lnSpc>
                <a:spcPct val="140000"/>
              </a:lnSpc>
              <a:spcBef>
                <a:spcPct val="50000"/>
              </a:spcBef>
              <a:defRPr/>
            </a:pPr>
            <a:endParaRPr lang="en-US" sz="2400" b="1" kern="0" dirty="0">
              <a:latin typeface="+mn-lt"/>
              <a:cs typeface="+mn-cs"/>
            </a:endParaRPr>
          </a:p>
        </p:txBody>
      </p:sp>
      <p:pic>
        <p:nvPicPr>
          <p:cNvPr id="26629" name="Picture 4" descr="IN3420S.jpg">
            <a:hlinkClick r:id="rId3"/>
          </p:cNvPr>
          <p:cNvPicPr>
            <a:picLocks noChangeAspect="1"/>
          </p:cNvPicPr>
          <p:nvPr/>
        </p:nvPicPr>
        <p:blipFill>
          <a:blip r:embed="rId4" cstate="print"/>
          <a:srcRect/>
          <a:stretch>
            <a:fillRect/>
          </a:stretch>
        </p:blipFill>
        <p:spPr bwMode="auto">
          <a:xfrm>
            <a:off x="6719888" y="1473200"/>
            <a:ext cx="2413000" cy="1541463"/>
          </a:xfrm>
          <a:prstGeom prst="rect">
            <a:avLst/>
          </a:prstGeom>
          <a:noFill/>
          <a:ln w="9525">
            <a:noFill/>
            <a:miter lim="800000"/>
            <a:headEnd/>
            <a:tailEnd/>
          </a:ln>
        </p:spPr>
      </p:pic>
      <p:pic>
        <p:nvPicPr>
          <p:cNvPr id="26630" name="Picture 6" descr="IN6430 .jpg">
            <a:hlinkClick r:id="rId5"/>
          </p:cNvPr>
          <p:cNvPicPr>
            <a:picLocks noChangeAspect="1"/>
          </p:cNvPicPr>
          <p:nvPr/>
        </p:nvPicPr>
        <p:blipFill>
          <a:blip r:embed="rId6" cstate="print"/>
          <a:srcRect/>
          <a:stretch>
            <a:fillRect/>
          </a:stretch>
        </p:blipFill>
        <p:spPr bwMode="auto">
          <a:xfrm>
            <a:off x="0" y="3581400"/>
            <a:ext cx="3263900" cy="2611438"/>
          </a:xfrm>
          <a:prstGeom prst="rect">
            <a:avLst/>
          </a:prstGeom>
          <a:noFill/>
          <a:ln w="9525">
            <a:noFill/>
            <a:miter lim="800000"/>
            <a:headEnd/>
            <a:tailEnd/>
          </a:ln>
        </p:spPr>
      </p:pic>
      <p:pic>
        <p:nvPicPr>
          <p:cNvPr id="26631" name="Picture 7" descr="BFN-801.jpg">
            <a:hlinkClick r:id="rId7"/>
          </p:cNvPr>
          <p:cNvPicPr>
            <a:picLocks noChangeAspect="1"/>
          </p:cNvPicPr>
          <p:nvPr/>
        </p:nvPicPr>
        <p:blipFill>
          <a:blip r:embed="rId8" cstate="print"/>
          <a:srcRect/>
          <a:stretch>
            <a:fillRect/>
          </a:stretch>
        </p:blipFill>
        <p:spPr bwMode="auto">
          <a:xfrm>
            <a:off x="6557963" y="2949575"/>
            <a:ext cx="2597150" cy="3298825"/>
          </a:xfrm>
          <a:prstGeom prst="rect">
            <a:avLst/>
          </a:prstGeom>
          <a:noFill/>
          <a:ln w="9525">
            <a:noFill/>
            <a:miter lim="800000"/>
            <a:headEnd/>
            <a:tailEnd/>
          </a:ln>
        </p:spPr>
      </p:pic>
      <p:pic>
        <p:nvPicPr>
          <p:cNvPr id="26632" name="Picture 8" descr="BFN-803.jpg">
            <a:hlinkClick r:id="rId9"/>
          </p:cNvPr>
          <p:cNvPicPr>
            <a:picLocks noChangeAspect="1"/>
          </p:cNvPicPr>
          <p:nvPr/>
        </p:nvPicPr>
        <p:blipFill>
          <a:blip r:embed="rId10" cstate="print"/>
          <a:srcRect/>
          <a:stretch>
            <a:fillRect/>
          </a:stretch>
        </p:blipFill>
        <p:spPr bwMode="auto">
          <a:xfrm>
            <a:off x="0" y="1004888"/>
            <a:ext cx="3195638" cy="185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bwMode="auto">
          <a:xfrm>
            <a:off x="498475" y="338138"/>
            <a:ext cx="8743950" cy="569912"/>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smtClean="0">
                <a:solidFill>
                  <a:schemeClr val="tx1"/>
                </a:solidFill>
              </a:rPr>
              <a:t>ESDS Component  Handling and Storage</a:t>
            </a:r>
          </a:p>
        </p:txBody>
      </p:sp>
      <p:sp>
        <p:nvSpPr>
          <p:cNvPr id="27651" name="Rectangle 1027"/>
          <p:cNvSpPr>
            <a:spLocks noGrp="1" noChangeArrowheads="1"/>
          </p:cNvSpPr>
          <p:nvPr>
            <p:ph idx="1"/>
          </p:nvPr>
        </p:nvSpPr>
        <p:spPr bwMode="auto">
          <a:xfrm>
            <a:off x="930275" y="1162050"/>
            <a:ext cx="8278813" cy="2444750"/>
          </a:xfrm>
          <a:noFill/>
          <a:ln>
            <a:miter lim="800000"/>
            <a:headEnd/>
            <a:tailEnd/>
          </a:ln>
        </p:spPr>
        <p:txBody>
          <a:bodyPr vert="horz" wrap="square" lIns="91440" tIns="45720" rIns="91440" bIns="45720" numCol="1" anchor="t" anchorCtr="0" compatLnSpc="1">
            <a:prstTxWarp prst="textNoShape">
              <a:avLst/>
            </a:prstTxWarp>
          </a:bodyPr>
          <a:lstStyle/>
          <a:p>
            <a:pPr marL="0" indent="0"/>
            <a:r>
              <a:rPr lang="en-US" b="1" smtClean="0">
                <a:solidFill>
                  <a:srgbClr val="000099"/>
                </a:solidFill>
              </a:rPr>
              <a:t>To move ESDS parts or assemblies inside an ESD control area, use one of the following;</a:t>
            </a:r>
          </a:p>
          <a:p>
            <a:pPr lvl="1">
              <a:buClr>
                <a:srgbClr val="000099"/>
              </a:buClr>
            </a:pPr>
            <a:r>
              <a:rPr lang="en-US" sz="1800" smtClean="0"/>
              <a:t>Static dissipative containers</a:t>
            </a:r>
          </a:p>
          <a:p>
            <a:pPr lvl="1">
              <a:buClr>
                <a:srgbClr val="000099"/>
              </a:buClr>
            </a:pPr>
            <a:r>
              <a:rPr lang="en-US" sz="1800" smtClean="0"/>
              <a:t>Static shielding containers</a:t>
            </a:r>
          </a:p>
          <a:p>
            <a:pPr lvl="1">
              <a:buClr>
                <a:srgbClr val="000099"/>
              </a:buClr>
            </a:pPr>
            <a:r>
              <a:rPr lang="en-US" sz="1800" smtClean="0"/>
              <a:t>Conductive containers or board carriers</a:t>
            </a:r>
          </a:p>
          <a:p>
            <a:pPr lvl="1">
              <a:buClr>
                <a:srgbClr val="000099"/>
              </a:buClr>
            </a:pPr>
            <a:r>
              <a:rPr lang="en-US" sz="1800" smtClean="0"/>
              <a:t>Ground movable racks</a:t>
            </a:r>
          </a:p>
        </p:txBody>
      </p:sp>
      <p:pic>
        <p:nvPicPr>
          <p:cNvPr id="22532" name="Picture 1031"/>
          <p:cNvPicPr>
            <a:picLocks noChangeAspect="1" noChangeArrowheads="1"/>
          </p:cNvPicPr>
          <p:nvPr/>
        </p:nvPicPr>
        <p:blipFill>
          <a:blip r:embed="rId3" cstate="print"/>
          <a:srcRect/>
          <a:stretch>
            <a:fillRect/>
          </a:stretch>
        </p:blipFill>
        <p:spPr bwMode="auto">
          <a:xfrm>
            <a:off x="5662613" y="2438400"/>
            <a:ext cx="3740150" cy="2995613"/>
          </a:xfrm>
          <a:prstGeom prst="rect">
            <a:avLst/>
          </a:prstGeom>
          <a:noFill/>
          <a:ln w="12700">
            <a:noFill/>
            <a:miter lim="800000"/>
            <a:headEnd type="none" w="sm" len="sm"/>
            <a:tailEnd type="none" w="sm" len="sm"/>
          </a:ln>
          <a:effectLst>
            <a:outerShdw blurRad="50800" dist="38100" dir="8100000" algn="tr" rotWithShape="0">
              <a:prstClr val="black">
                <a:alpha val="40000"/>
              </a:prstClr>
            </a:outerShdw>
          </a:effectLst>
        </p:spPr>
      </p:pic>
      <p:grpSp>
        <p:nvGrpSpPr>
          <p:cNvPr id="27653" name="Group 7"/>
          <p:cNvGrpSpPr>
            <a:grpSpLocks/>
          </p:cNvGrpSpPr>
          <p:nvPr/>
        </p:nvGrpSpPr>
        <p:grpSpPr bwMode="auto">
          <a:xfrm>
            <a:off x="268288" y="3616325"/>
            <a:ext cx="4830762" cy="2368550"/>
            <a:chOff x="267634" y="3616451"/>
            <a:chExt cx="4831732" cy="2367644"/>
          </a:xfrm>
        </p:grpSpPr>
        <p:pic>
          <p:nvPicPr>
            <p:cNvPr id="27655" name="Picture 5" descr="SMD Clear 59_03.jpg">
              <a:hlinkClick r:id="rId4"/>
            </p:cNvPr>
            <p:cNvPicPr>
              <a:picLocks noChangeAspect="1"/>
            </p:cNvPicPr>
            <p:nvPr/>
          </p:nvPicPr>
          <p:blipFill>
            <a:blip r:embed="rId5" cstate="print"/>
            <a:srcRect/>
            <a:stretch>
              <a:fillRect/>
            </a:stretch>
          </p:blipFill>
          <p:spPr bwMode="auto">
            <a:xfrm>
              <a:off x="2219006" y="4008991"/>
              <a:ext cx="2880360" cy="1975104"/>
            </a:xfrm>
            <a:prstGeom prst="rect">
              <a:avLst/>
            </a:prstGeom>
            <a:noFill/>
            <a:ln w="9525">
              <a:noFill/>
              <a:miter lim="800000"/>
              <a:headEnd/>
              <a:tailEnd/>
            </a:ln>
          </p:spPr>
        </p:pic>
        <p:pic>
          <p:nvPicPr>
            <p:cNvPr id="27656" name="Picture 6" descr="SMD Black 59_02.jpg">
              <a:hlinkClick r:id="rId4"/>
            </p:cNvPr>
            <p:cNvPicPr>
              <a:picLocks noChangeAspect="1"/>
            </p:cNvPicPr>
            <p:nvPr/>
          </p:nvPicPr>
          <p:blipFill>
            <a:blip r:embed="rId6" cstate="print"/>
            <a:srcRect/>
            <a:stretch>
              <a:fillRect/>
            </a:stretch>
          </p:blipFill>
          <p:spPr bwMode="auto">
            <a:xfrm rot="-487383">
              <a:off x="267634" y="3616451"/>
              <a:ext cx="2907792" cy="1606296"/>
            </a:xfrm>
            <a:prstGeom prst="rect">
              <a:avLst/>
            </a:prstGeom>
            <a:noFill/>
            <a:ln w="9525">
              <a:noFill/>
              <a:miter lim="800000"/>
              <a:headEnd/>
              <a:tailEnd/>
            </a:ln>
          </p:spPr>
        </p:pic>
      </p:grpSp>
      <p:sp>
        <p:nvSpPr>
          <p:cNvPr id="27654" name="TextBox 8"/>
          <p:cNvSpPr txBox="1">
            <a:spLocks noChangeArrowheads="1"/>
          </p:cNvSpPr>
          <p:nvPr/>
        </p:nvSpPr>
        <p:spPr bwMode="auto">
          <a:xfrm>
            <a:off x="315913" y="5497513"/>
            <a:ext cx="3603625" cy="522287"/>
          </a:xfrm>
          <a:prstGeom prst="rect">
            <a:avLst/>
          </a:prstGeom>
          <a:noFill/>
          <a:ln w="9525">
            <a:noFill/>
            <a:miter lim="800000"/>
            <a:headEnd/>
            <a:tailEnd/>
          </a:ln>
        </p:spPr>
        <p:txBody>
          <a:bodyPr>
            <a:spAutoFit/>
          </a:bodyPr>
          <a:lstStyle/>
          <a:p>
            <a:pPr algn="ctr"/>
            <a:r>
              <a:rPr lang="en-US" sz="1600"/>
              <a:t>Surface Mount Devices </a:t>
            </a:r>
          </a:p>
          <a:p>
            <a:pPr algn="ctr"/>
            <a:r>
              <a:rPr lang="en-US" sz="1200"/>
              <a:t>SMD Boxes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3" descr="JK Series 8812_ Collared Both.jpg"/>
          <p:cNvPicPr>
            <a:picLocks noChangeAspect="1"/>
          </p:cNvPicPr>
          <p:nvPr/>
        </p:nvPicPr>
        <p:blipFill>
          <a:blip r:embed="rId3" cstate="print"/>
          <a:srcRect/>
          <a:stretch>
            <a:fillRect/>
          </a:stretch>
        </p:blipFill>
        <p:spPr bwMode="auto">
          <a:xfrm>
            <a:off x="6632575" y="2689225"/>
            <a:ext cx="3287713" cy="3611563"/>
          </a:xfrm>
          <a:prstGeom prst="rect">
            <a:avLst/>
          </a:prstGeom>
          <a:noFill/>
          <a:ln w="9525">
            <a:noFill/>
            <a:miter lim="800000"/>
            <a:headEnd/>
            <a:tailEnd/>
          </a:ln>
        </p:spPr>
      </p:pic>
      <p:sp>
        <p:nvSpPr>
          <p:cNvPr id="28675" name="Rectangle 1026"/>
          <p:cNvSpPr>
            <a:spLocks noGrp="1" noChangeArrowheads="1"/>
          </p:cNvSpPr>
          <p:nvPr>
            <p:ph type="title"/>
          </p:nvPr>
        </p:nvSpPr>
        <p:spPr bwMode="auto">
          <a:xfrm>
            <a:off x="488950" y="328613"/>
            <a:ext cx="8742363" cy="569912"/>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smtClean="0">
                <a:solidFill>
                  <a:schemeClr val="tx1"/>
                </a:solidFill>
              </a:rPr>
              <a:t>ESD Basics Review  </a:t>
            </a:r>
          </a:p>
        </p:txBody>
      </p:sp>
      <p:sp>
        <p:nvSpPr>
          <p:cNvPr id="28676" name="Rectangle 1027"/>
          <p:cNvSpPr>
            <a:spLocks noGrp="1" noChangeArrowheads="1"/>
          </p:cNvSpPr>
          <p:nvPr>
            <p:ph idx="1"/>
          </p:nvPr>
        </p:nvSpPr>
        <p:spPr bwMode="auto">
          <a:xfrm>
            <a:off x="146050" y="1128713"/>
            <a:ext cx="8278813" cy="4879975"/>
          </a:xfrm>
          <a:noFill/>
          <a:ln>
            <a:miter lim="800000"/>
            <a:headEnd/>
            <a:tailEnd/>
          </a:ln>
        </p:spPr>
        <p:txBody>
          <a:bodyPr vert="horz" wrap="square" lIns="91440" tIns="45720" rIns="91440" bIns="45720" numCol="1" anchor="t" anchorCtr="0" compatLnSpc="1">
            <a:prstTxWarp prst="textNoShape">
              <a:avLst/>
            </a:prstTxWarp>
          </a:bodyPr>
          <a:lstStyle/>
          <a:p>
            <a:pPr marL="0" indent="0"/>
            <a:r>
              <a:rPr lang="en-US" b="1" smtClean="0">
                <a:solidFill>
                  <a:srgbClr val="000099"/>
                </a:solidFill>
              </a:rPr>
              <a:t>Things to remember about an ESD protection plan.</a:t>
            </a:r>
          </a:p>
          <a:p>
            <a:pPr lvl="1">
              <a:buClr>
                <a:srgbClr val="000099"/>
              </a:buClr>
            </a:pPr>
            <a:r>
              <a:rPr lang="en-US" sz="1800" smtClean="0"/>
              <a:t>Only allow trained or escorted people in EPA</a:t>
            </a:r>
          </a:p>
          <a:p>
            <a:pPr lvl="1">
              <a:buClr>
                <a:srgbClr val="000099"/>
              </a:buClr>
            </a:pPr>
            <a:r>
              <a:rPr lang="en-US" sz="1800" smtClean="0"/>
              <a:t>Ground all conductors including people at ESD workstation</a:t>
            </a:r>
          </a:p>
          <a:p>
            <a:pPr lvl="1">
              <a:buClr>
                <a:srgbClr val="000099"/>
              </a:buClr>
            </a:pPr>
            <a:r>
              <a:rPr lang="en-US" sz="1800" smtClean="0"/>
              <a:t>Test wrist straps at least daily, or use continuous monitors</a:t>
            </a:r>
          </a:p>
          <a:p>
            <a:pPr lvl="1">
              <a:buClr>
                <a:srgbClr val="000099"/>
              </a:buClr>
            </a:pPr>
            <a:r>
              <a:rPr lang="en-US" sz="1800" smtClean="0"/>
              <a:t>Test ESD footwear at least daily, if used</a:t>
            </a:r>
          </a:p>
          <a:p>
            <a:pPr lvl="1">
              <a:buClr>
                <a:srgbClr val="000099"/>
              </a:buClr>
            </a:pPr>
            <a:r>
              <a:rPr lang="en-US" sz="1800" smtClean="0"/>
              <a:t>Visually check all grounding cords</a:t>
            </a:r>
          </a:p>
          <a:p>
            <a:pPr lvl="1">
              <a:buClr>
                <a:srgbClr val="000099"/>
              </a:buClr>
            </a:pPr>
            <a:r>
              <a:rPr lang="en-US" sz="1800" smtClean="0"/>
              <a:t>Keep wristband snug, foot grounder grounding tab in shoe,                        and ESD smocks buttoned</a:t>
            </a:r>
          </a:p>
          <a:p>
            <a:pPr lvl="1">
              <a:buClr>
                <a:srgbClr val="000099"/>
              </a:buClr>
            </a:pPr>
            <a:r>
              <a:rPr lang="en-US" sz="1800" smtClean="0"/>
              <a:t>Ionizers are maintained and air flow directed at ESDS items</a:t>
            </a:r>
          </a:p>
          <a:p>
            <a:pPr lvl="1">
              <a:buClr>
                <a:srgbClr val="000099"/>
              </a:buClr>
            </a:pPr>
            <a:r>
              <a:rPr lang="en-US" sz="1800" smtClean="0"/>
              <a:t> Use shielded packaging for shipping or storing ESD sensitive                 items outside the ESD Protected Area </a:t>
            </a:r>
          </a:p>
          <a:p>
            <a:pPr lvl="1">
              <a:buClr>
                <a:srgbClr val="000099"/>
              </a:buClr>
            </a:pPr>
            <a:r>
              <a:rPr lang="en-US" sz="1800" smtClean="0"/>
              <a:t>Handle unpacked ESDS items only when grounded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1"/>
          <p:cNvPicPr>
            <a:picLocks noChangeAspect="1" noChangeArrowheads="1"/>
          </p:cNvPicPr>
          <p:nvPr/>
        </p:nvPicPr>
        <p:blipFill>
          <a:blip r:embed="rId3" cstate="print"/>
          <a:srcRect/>
          <a:stretch>
            <a:fillRect/>
          </a:stretch>
        </p:blipFill>
        <p:spPr bwMode="auto">
          <a:xfrm>
            <a:off x="4959350" y="2873375"/>
            <a:ext cx="4797425" cy="3275013"/>
          </a:xfrm>
          <a:prstGeom prst="rect">
            <a:avLst/>
          </a:prstGeom>
          <a:noFill/>
          <a:ln w="9525">
            <a:noFill/>
            <a:miter lim="800000"/>
            <a:headEnd/>
            <a:tailEnd/>
          </a:ln>
        </p:spPr>
      </p:pic>
      <p:sp>
        <p:nvSpPr>
          <p:cNvPr id="29699" name="Rectangle 1026"/>
          <p:cNvSpPr>
            <a:spLocks noGrp="1" noChangeArrowheads="1"/>
          </p:cNvSpPr>
          <p:nvPr>
            <p:ph type="title"/>
          </p:nvPr>
        </p:nvSpPr>
        <p:spPr bwMode="auto">
          <a:xfrm>
            <a:off x="488950" y="328613"/>
            <a:ext cx="8742363" cy="569912"/>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smtClean="0">
                <a:solidFill>
                  <a:schemeClr val="tx1"/>
                </a:solidFill>
              </a:rPr>
              <a:t>About Transforming Technologies</a:t>
            </a:r>
          </a:p>
        </p:txBody>
      </p:sp>
      <p:sp>
        <p:nvSpPr>
          <p:cNvPr id="29700" name="Rectangle 1027"/>
          <p:cNvSpPr>
            <a:spLocks noGrp="1" noChangeArrowheads="1"/>
          </p:cNvSpPr>
          <p:nvPr>
            <p:ph idx="1"/>
          </p:nvPr>
        </p:nvSpPr>
        <p:spPr bwMode="auto">
          <a:xfrm>
            <a:off x="320675" y="1466850"/>
            <a:ext cx="8278813" cy="4302125"/>
          </a:xfrm>
          <a:noFill/>
          <a:ln>
            <a:miter lim="800000"/>
            <a:headEnd/>
            <a:tailEnd/>
          </a:ln>
        </p:spPr>
        <p:txBody>
          <a:bodyPr vert="horz" wrap="square" lIns="91440" tIns="45720" rIns="91440" bIns="45720" numCol="1" anchor="t" anchorCtr="0" compatLnSpc="1">
            <a:prstTxWarp prst="textNoShape">
              <a:avLst/>
            </a:prstTxWarp>
          </a:bodyPr>
          <a:lstStyle/>
          <a:p>
            <a:pPr marL="0" indent="0"/>
            <a:r>
              <a:rPr lang="en-US" b="1" smtClean="0">
                <a:solidFill>
                  <a:srgbClr val="000099"/>
                </a:solidFill>
              </a:rPr>
              <a:t>Transforming Technologies is a leader in static protection, offering a wide range of unique and exceptional ESD products to prevent, eliminate and monitor electrostatic charges. </a:t>
            </a:r>
            <a:endParaRPr lang="en-US" sz="1800" smtClean="0"/>
          </a:p>
          <a:p>
            <a:pPr lvl="1">
              <a:buClr>
                <a:srgbClr val="000099"/>
              </a:buClr>
            </a:pPr>
            <a:r>
              <a:rPr lang="en-US" sz="1800" smtClean="0"/>
              <a:t>Constant Monitors</a:t>
            </a:r>
          </a:p>
          <a:p>
            <a:pPr lvl="1">
              <a:buClr>
                <a:srgbClr val="000099"/>
              </a:buClr>
            </a:pPr>
            <a:r>
              <a:rPr lang="en-US" sz="1800" smtClean="0"/>
              <a:t>ESD Apparel: ESD Hot Glove, ESD Jackets</a:t>
            </a:r>
          </a:p>
          <a:p>
            <a:pPr lvl="1">
              <a:buClr>
                <a:srgbClr val="000099"/>
              </a:buClr>
            </a:pPr>
            <a:r>
              <a:rPr lang="en-US" sz="1800" smtClean="0"/>
              <a:t>Ionization: Alpha, Bench Top, Overhead, Gun, Nozzles</a:t>
            </a:r>
          </a:p>
          <a:p>
            <a:pPr lvl="1">
              <a:buClr>
                <a:srgbClr val="000099"/>
              </a:buClr>
            </a:pPr>
            <a:r>
              <a:rPr lang="en-US" sz="1800" smtClean="0"/>
              <a:t>Personal Grounding: Coil Cords, Wrist Straps,                                   Footwear, Grounding Cords </a:t>
            </a:r>
          </a:p>
          <a:p>
            <a:pPr lvl="1">
              <a:buClr>
                <a:srgbClr val="000099"/>
              </a:buClr>
            </a:pPr>
            <a:r>
              <a:rPr lang="en-US" sz="1800" smtClean="0"/>
              <a:t>SMD Boxes</a:t>
            </a:r>
          </a:p>
          <a:p>
            <a:pPr lvl="1">
              <a:buClr>
                <a:srgbClr val="000099"/>
              </a:buClr>
            </a:pPr>
            <a:r>
              <a:rPr lang="en-US" sz="1800" smtClean="0"/>
              <a:t>Surface Protection: Rubber, Vinyl, PVC </a:t>
            </a:r>
          </a:p>
          <a:p>
            <a:pPr lvl="1">
              <a:buClr>
                <a:srgbClr val="000099"/>
              </a:buClr>
            </a:pPr>
            <a:r>
              <a:rPr lang="en-US" sz="1800" smtClean="0"/>
              <a:t>Test and Measurement Equipment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ext Box 1028"/>
          <p:cNvSpPr txBox="1">
            <a:spLocks noChangeArrowheads="1"/>
          </p:cNvSpPr>
          <p:nvPr/>
        </p:nvSpPr>
        <p:spPr bwMode="auto">
          <a:xfrm>
            <a:off x="679450" y="1476375"/>
            <a:ext cx="3813175" cy="3600450"/>
          </a:xfrm>
          <a:prstGeom prst="rect">
            <a:avLst/>
          </a:prstGeom>
          <a:noFill/>
          <a:ln w="12700">
            <a:noFill/>
            <a:miter lim="800000"/>
            <a:headEnd type="none" w="sm" len="sm"/>
            <a:tailEnd type="none" w="sm" len="sm"/>
          </a:ln>
        </p:spPr>
        <p:txBody>
          <a:bodyPr wrap="none">
            <a:spAutoFit/>
          </a:bodyPr>
          <a:lstStyle/>
          <a:p>
            <a:pPr eaLnBrk="0" hangingPunct="0">
              <a:lnSpc>
                <a:spcPct val="150000"/>
              </a:lnSpc>
              <a:spcBef>
                <a:spcPct val="50000"/>
              </a:spcBef>
              <a:buClr>
                <a:srgbClr val="000099"/>
              </a:buClr>
              <a:buSzPct val="75000"/>
              <a:buFont typeface="Wingdings" pitchFamily="2" charset="2"/>
              <a:buChar char="n"/>
            </a:pPr>
            <a:r>
              <a:rPr lang="en-US" sz="2400"/>
              <a:t> ESD definition</a:t>
            </a:r>
          </a:p>
          <a:p>
            <a:pPr eaLnBrk="0" hangingPunct="0">
              <a:lnSpc>
                <a:spcPct val="150000"/>
              </a:lnSpc>
              <a:spcBef>
                <a:spcPct val="50000"/>
              </a:spcBef>
              <a:buClr>
                <a:srgbClr val="000099"/>
              </a:buClr>
              <a:buSzPct val="75000"/>
              <a:buFont typeface="Wingdings" pitchFamily="2" charset="2"/>
              <a:buChar char="n"/>
            </a:pPr>
            <a:r>
              <a:rPr lang="en-US" sz="2400"/>
              <a:t> Common causes of ESD</a:t>
            </a:r>
          </a:p>
          <a:p>
            <a:pPr eaLnBrk="0" hangingPunct="0">
              <a:lnSpc>
                <a:spcPct val="150000"/>
              </a:lnSpc>
              <a:spcBef>
                <a:spcPct val="50000"/>
              </a:spcBef>
              <a:buClr>
                <a:srgbClr val="000099"/>
              </a:buClr>
              <a:buSzPct val="75000"/>
              <a:buFont typeface="Wingdings" pitchFamily="2" charset="2"/>
              <a:buChar char="n"/>
            </a:pPr>
            <a:r>
              <a:rPr lang="en-US" sz="2400"/>
              <a:t> Sources of ESD</a:t>
            </a:r>
          </a:p>
          <a:p>
            <a:pPr eaLnBrk="0" hangingPunct="0">
              <a:lnSpc>
                <a:spcPct val="150000"/>
              </a:lnSpc>
              <a:spcBef>
                <a:spcPct val="50000"/>
              </a:spcBef>
              <a:buClr>
                <a:srgbClr val="000099"/>
              </a:buClr>
              <a:buSzPct val="75000"/>
              <a:buFont typeface="Wingdings" pitchFamily="2" charset="2"/>
              <a:buChar char="n"/>
            </a:pPr>
            <a:r>
              <a:rPr lang="en-US" sz="2400"/>
              <a:t> Types of ESD damage</a:t>
            </a:r>
          </a:p>
          <a:p>
            <a:pPr lvl="1" eaLnBrk="0" hangingPunct="0">
              <a:lnSpc>
                <a:spcPct val="150000"/>
              </a:lnSpc>
              <a:spcBef>
                <a:spcPct val="50000"/>
              </a:spcBef>
              <a:buClr>
                <a:srgbClr val="000099"/>
              </a:buClr>
              <a:buSzPct val="75000"/>
              <a:buFont typeface="Wingdings" pitchFamily="2" charset="2"/>
              <a:buChar char="n"/>
            </a:pPr>
            <a:endParaRPr lang="en-US" sz="2400"/>
          </a:p>
        </p:txBody>
      </p:sp>
      <p:sp>
        <p:nvSpPr>
          <p:cNvPr id="4099" name="Rectangle 1033"/>
          <p:cNvSpPr>
            <a:spLocks noChangeArrowheads="1"/>
          </p:cNvSpPr>
          <p:nvPr/>
        </p:nvSpPr>
        <p:spPr bwMode="auto">
          <a:xfrm>
            <a:off x="892175" y="328613"/>
            <a:ext cx="7127875" cy="569912"/>
          </a:xfrm>
          <a:prstGeom prst="rect">
            <a:avLst/>
          </a:prstGeom>
          <a:noFill/>
          <a:ln w="9525">
            <a:noFill/>
            <a:miter lim="800000"/>
            <a:headEnd/>
            <a:tailEnd/>
          </a:ln>
        </p:spPr>
        <p:txBody>
          <a:bodyPr/>
          <a:lstStyle/>
          <a:p>
            <a:pPr algn="ctr" defTabSz="977900" eaLnBrk="0" hangingPunct="0"/>
            <a:r>
              <a:rPr lang="en-US" sz="3200" b="1" i="1"/>
              <a:t>What is ESD?</a:t>
            </a:r>
            <a:r>
              <a:rPr lang="en-US" sz="3200" b="1" i="1">
                <a:solidFill>
                  <a:srgbClr val="000099"/>
                </a:solidFill>
              </a:rPr>
              <a:t/>
            </a:r>
            <a:br>
              <a:rPr lang="en-US" sz="3200" b="1" i="1">
                <a:solidFill>
                  <a:srgbClr val="000099"/>
                </a:solidFill>
              </a:rPr>
            </a:br>
            <a:endParaRPr lang="en-US" sz="3200" b="1" i="1">
              <a:solidFill>
                <a:srgbClr val="000099"/>
              </a:solidFill>
            </a:endParaRPr>
          </a:p>
        </p:txBody>
      </p:sp>
      <p:pic>
        <p:nvPicPr>
          <p:cNvPr id="5" name="Picture 4" descr="IMG D1_ESD Spark.jpg"/>
          <p:cNvPicPr>
            <a:picLocks noChangeAspect="1"/>
          </p:cNvPicPr>
          <p:nvPr/>
        </p:nvPicPr>
        <p:blipFill>
          <a:blip r:embed="rId3" cstate="print"/>
          <a:stretch>
            <a:fillRect/>
          </a:stretch>
        </p:blipFill>
        <p:spPr>
          <a:xfrm>
            <a:off x="5238750" y="1828800"/>
            <a:ext cx="3849688" cy="3097213"/>
          </a:xfrm>
          <a:prstGeom prst="rect">
            <a:avLst/>
          </a:prstGeom>
          <a:effectLst>
            <a:outerShdw blurRad="50800" dist="88900" dir="8100000" algn="tr" rotWithShape="0">
              <a:prstClr val="black">
                <a:alpha val="40000"/>
              </a:prstClr>
            </a:outerShdw>
          </a:effectLst>
        </p:spPr>
      </p:pic>
      <p:sp>
        <p:nvSpPr>
          <p:cNvPr id="4101" name="TextBox 5"/>
          <p:cNvSpPr txBox="1">
            <a:spLocks noChangeArrowheads="1"/>
          </p:cNvSpPr>
          <p:nvPr/>
        </p:nvSpPr>
        <p:spPr bwMode="auto">
          <a:xfrm>
            <a:off x="5291138" y="5040313"/>
            <a:ext cx="4081462" cy="307975"/>
          </a:xfrm>
          <a:prstGeom prst="rect">
            <a:avLst/>
          </a:prstGeom>
          <a:noFill/>
          <a:ln w="9525">
            <a:noFill/>
            <a:miter lim="800000"/>
            <a:headEnd/>
            <a:tailEnd/>
          </a:ln>
        </p:spPr>
        <p:txBody>
          <a:bodyPr>
            <a:spAutoFit/>
          </a:bodyPr>
          <a:lstStyle/>
          <a:p>
            <a:r>
              <a:rPr lang="en-US" sz="1400"/>
              <a:t>Photo of ESD arcing from finger to component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84188" y="328613"/>
            <a:ext cx="8459787" cy="569912"/>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smtClean="0">
                <a:solidFill>
                  <a:schemeClr val="tx1"/>
                </a:solidFill>
              </a:rPr>
              <a:t>ESD Definition</a:t>
            </a:r>
          </a:p>
        </p:txBody>
      </p:sp>
      <p:sp>
        <p:nvSpPr>
          <p:cNvPr id="5123" name="Rectangle 3"/>
          <p:cNvSpPr>
            <a:spLocks noGrp="1" noChangeArrowheads="1"/>
          </p:cNvSpPr>
          <p:nvPr>
            <p:ph idx="1"/>
          </p:nvPr>
        </p:nvSpPr>
        <p:spPr bwMode="auto">
          <a:xfrm>
            <a:off x="663575" y="1636713"/>
            <a:ext cx="8599488" cy="3544887"/>
          </a:xfrm>
          <a:noFill/>
          <a:ln>
            <a:miter lim="800000"/>
            <a:headEnd/>
            <a:tailEnd/>
          </a:ln>
        </p:spPr>
        <p:txBody>
          <a:bodyPr vert="horz" wrap="square" lIns="91440" tIns="45720" rIns="91440" bIns="45720" numCol="1" anchor="t" anchorCtr="0" compatLnSpc="1">
            <a:prstTxWarp prst="textNoShape">
              <a:avLst/>
            </a:prstTxWarp>
          </a:bodyPr>
          <a:lstStyle/>
          <a:p>
            <a:pPr marL="0" indent="0">
              <a:lnSpc>
                <a:spcPct val="120000"/>
              </a:lnSpc>
              <a:spcBef>
                <a:spcPct val="0"/>
              </a:spcBef>
            </a:pPr>
            <a:r>
              <a:rPr lang="en-US" sz="2400" b="1" smtClean="0">
                <a:solidFill>
                  <a:srgbClr val="000099"/>
                </a:solidFill>
              </a:rPr>
              <a:t>ESD – Electrostatic Discharge: </a:t>
            </a:r>
            <a:r>
              <a:rPr lang="en-US" smtClean="0">
                <a:cs typeface="Times New Roman" pitchFamily="18" charset="0"/>
              </a:rPr>
              <a:t>The transfer of an electrostatic charge between bodies at different electrical potentials.</a:t>
            </a:r>
          </a:p>
          <a:p>
            <a:pPr marL="0" indent="0">
              <a:lnSpc>
                <a:spcPct val="120000"/>
              </a:lnSpc>
              <a:spcBef>
                <a:spcPct val="0"/>
              </a:spcBef>
            </a:pPr>
            <a:endParaRPr lang="en-US" smtClean="0">
              <a:cs typeface="Times New Roman" pitchFamily="18" charset="0"/>
            </a:endParaRPr>
          </a:p>
          <a:p>
            <a:pPr lvl="1">
              <a:lnSpc>
                <a:spcPct val="120000"/>
              </a:lnSpc>
              <a:spcBef>
                <a:spcPct val="0"/>
              </a:spcBef>
              <a:buClr>
                <a:srgbClr val="000099"/>
              </a:buClr>
            </a:pPr>
            <a:r>
              <a:rPr lang="en-US" smtClean="0">
                <a:cs typeface="Times New Roman" pitchFamily="18" charset="0"/>
              </a:rPr>
              <a:t>Also referred to as static electricity</a:t>
            </a:r>
          </a:p>
          <a:p>
            <a:pPr lvl="1">
              <a:lnSpc>
                <a:spcPct val="120000"/>
              </a:lnSpc>
              <a:spcBef>
                <a:spcPct val="0"/>
              </a:spcBef>
              <a:buClr>
                <a:srgbClr val="000099"/>
              </a:buClr>
            </a:pPr>
            <a:r>
              <a:rPr lang="en-US" b="1" smtClean="0">
                <a:cs typeface="Times New Roman" pitchFamily="18" charset="0"/>
              </a:rPr>
              <a:t>Electrostatic charge is most commonly created by the contact and separation of two materials which results in Tribocharging</a:t>
            </a:r>
            <a:endParaRPr lang="en-US" b="1" u="sng" smtClean="0">
              <a:cs typeface="Times New Roman" pitchFamily="18" charset="0"/>
            </a:endParaRPr>
          </a:p>
          <a:p>
            <a:pPr marL="0" indent="0">
              <a:lnSpc>
                <a:spcPct val="120000"/>
              </a:lnSpc>
              <a:spcBef>
                <a:spcPct val="0"/>
              </a:spcBef>
            </a:pPr>
            <a:endParaRPr lang="en-US" b="1" u="sng" smtClean="0">
              <a:cs typeface="Times New Roman" pitchFamily="18" charset="0"/>
            </a:endParaRPr>
          </a:p>
        </p:txBody>
      </p:sp>
      <p:grpSp>
        <p:nvGrpSpPr>
          <p:cNvPr id="5124" name="Group 72"/>
          <p:cNvGrpSpPr>
            <a:grpSpLocks/>
          </p:cNvGrpSpPr>
          <p:nvPr/>
        </p:nvGrpSpPr>
        <p:grpSpPr bwMode="auto">
          <a:xfrm>
            <a:off x="7959725" y="1638300"/>
            <a:ext cx="311150" cy="4040188"/>
            <a:chOff x="-58" y="0"/>
            <a:chExt cx="196" cy="2545"/>
          </a:xfrm>
        </p:grpSpPr>
        <p:sp>
          <p:nvSpPr>
            <p:cNvPr id="5130" name="Rectangle 8"/>
            <p:cNvSpPr>
              <a:spLocks noChangeArrowheads="1"/>
            </p:cNvSpPr>
            <p:nvPr/>
          </p:nvSpPr>
          <p:spPr bwMode="auto">
            <a:xfrm>
              <a:off x="0" y="0"/>
              <a:ext cx="138" cy="729"/>
            </a:xfrm>
            <a:prstGeom prst="rect">
              <a:avLst/>
            </a:prstGeom>
            <a:noFill/>
            <a:ln w="12700">
              <a:noFill/>
              <a:miter lim="800000"/>
              <a:headEnd type="none" w="sm" len="sm"/>
              <a:tailEnd type="none" w="sm" len="sm"/>
            </a:ln>
          </p:spPr>
          <p:txBody>
            <a:bodyPr anchor="ctr">
              <a:spAutoFit/>
            </a:bodyPr>
            <a:lstStyle/>
            <a:p>
              <a:pPr eaLnBrk="0" hangingPunct="0"/>
              <a:r>
                <a:rPr lang="en-US" sz="1000"/>
                <a:t>.</a:t>
              </a:r>
              <a:br>
                <a:rPr lang="en-US" sz="1000"/>
              </a:br>
              <a:r>
                <a:rPr lang="en-US" sz="1200"/>
                <a:t/>
              </a:r>
              <a:br>
                <a:rPr lang="en-US" sz="1200"/>
              </a:br>
              <a:endParaRPr lang="en-US" sz="2400"/>
            </a:p>
            <a:p>
              <a:pPr eaLnBrk="0" hangingPunct="0"/>
              <a:endParaRPr lang="en-US" sz="2400"/>
            </a:p>
          </p:txBody>
        </p:sp>
        <p:sp>
          <p:nvSpPr>
            <p:cNvPr id="5131" name="Rectangle 71"/>
            <p:cNvSpPr>
              <a:spLocks noChangeArrowheads="1"/>
            </p:cNvSpPr>
            <p:nvPr/>
          </p:nvSpPr>
          <p:spPr bwMode="auto">
            <a:xfrm>
              <a:off x="-58" y="1989"/>
              <a:ext cx="116" cy="556"/>
            </a:xfrm>
            <a:prstGeom prst="rect">
              <a:avLst/>
            </a:prstGeom>
            <a:noFill/>
            <a:ln w="12700">
              <a:noFill/>
              <a:miter lim="800000"/>
              <a:headEnd type="none" w="sm" len="sm"/>
              <a:tailEnd type="none" w="sm" len="sm"/>
            </a:ln>
          </p:spPr>
          <p:txBody>
            <a:bodyPr anchor="ctr">
              <a:spAutoFit/>
            </a:bodyPr>
            <a:lstStyle/>
            <a:p>
              <a:pPr eaLnBrk="0" hangingPunct="0"/>
              <a:r>
                <a:rPr lang="en-US" sz="1400" b="1"/>
                <a:t/>
              </a:r>
              <a:br>
                <a:rPr lang="en-US" sz="1400" b="1"/>
              </a:br>
              <a:endParaRPr lang="en-US" sz="1400" b="1"/>
            </a:p>
            <a:p>
              <a:pPr eaLnBrk="0" hangingPunct="0"/>
              <a:endParaRPr lang="en-US" sz="2400"/>
            </a:p>
          </p:txBody>
        </p:sp>
      </p:grpSp>
      <p:grpSp>
        <p:nvGrpSpPr>
          <p:cNvPr id="5125" name="Group 138"/>
          <p:cNvGrpSpPr>
            <a:grpSpLocks/>
          </p:cNvGrpSpPr>
          <p:nvPr/>
        </p:nvGrpSpPr>
        <p:grpSpPr bwMode="auto">
          <a:xfrm>
            <a:off x="7959725" y="1638300"/>
            <a:ext cx="311150" cy="4040188"/>
            <a:chOff x="-58" y="0"/>
            <a:chExt cx="196" cy="2545"/>
          </a:xfrm>
        </p:grpSpPr>
        <p:sp>
          <p:nvSpPr>
            <p:cNvPr id="5128" name="Rectangle 74"/>
            <p:cNvSpPr>
              <a:spLocks noChangeArrowheads="1"/>
            </p:cNvSpPr>
            <p:nvPr/>
          </p:nvSpPr>
          <p:spPr bwMode="auto">
            <a:xfrm>
              <a:off x="0" y="0"/>
              <a:ext cx="138" cy="729"/>
            </a:xfrm>
            <a:prstGeom prst="rect">
              <a:avLst/>
            </a:prstGeom>
            <a:noFill/>
            <a:ln w="12700">
              <a:noFill/>
              <a:miter lim="800000"/>
              <a:headEnd type="none" w="sm" len="sm"/>
              <a:tailEnd type="none" w="sm" len="sm"/>
            </a:ln>
          </p:spPr>
          <p:txBody>
            <a:bodyPr anchor="ctr">
              <a:spAutoFit/>
            </a:bodyPr>
            <a:lstStyle/>
            <a:p>
              <a:pPr eaLnBrk="0" hangingPunct="0"/>
              <a:r>
                <a:rPr lang="en-US" sz="1000"/>
                <a:t>.</a:t>
              </a:r>
              <a:br>
                <a:rPr lang="en-US" sz="1000"/>
              </a:br>
              <a:r>
                <a:rPr lang="en-US" sz="1200"/>
                <a:t/>
              </a:r>
              <a:br>
                <a:rPr lang="en-US" sz="1200"/>
              </a:br>
              <a:endParaRPr lang="en-US" sz="2400"/>
            </a:p>
            <a:p>
              <a:pPr eaLnBrk="0" hangingPunct="0"/>
              <a:endParaRPr lang="en-US" sz="2400"/>
            </a:p>
          </p:txBody>
        </p:sp>
        <p:sp>
          <p:nvSpPr>
            <p:cNvPr id="5129" name="Rectangle 137"/>
            <p:cNvSpPr>
              <a:spLocks noChangeArrowheads="1"/>
            </p:cNvSpPr>
            <p:nvPr/>
          </p:nvSpPr>
          <p:spPr bwMode="auto">
            <a:xfrm>
              <a:off x="-58" y="1989"/>
              <a:ext cx="116" cy="556"/>
            </a:xfrm>
            <a:prstGeom prst="rect">
              <a:avLst/>
            </a:prstGeom>
            <a:noFill/>
            <a:ln w="12700">
              <a:noFill/>
              <a:miter lim="800000"/>
              <a:headEnd type="none" w="sm" len="sm"/>
              <a:tailEnd type="none" w="sm" len="sm"/>
            </a:ln>
          </p:spPr>
          <p:txBody>
            <a:bodyPr anchor="ctr">
              <a:spAutoFit/>
            </a:bodyPr>
            <a:lstStyle/>
            <a:p>
              <a:pPr eaLnBrk="0" hangingPunct="0"/>
              <a:r>
                <a:rPr lang="en-US" sz="1400" b="1"/>
                <a:t/>
              </a:r>
              <a:br>
                <a:rPr lang="en-US" sz="1400" b="1"/>
              </a:br>
              <a:endParaRPr lang="en-US" sz="1400" b="1"/>
            </a:p>
            <a:p>
              <a:pPr eaLnBrk="0" hangingPunct="0"/>
              <a:endParaRPr lang="en-US" sz="2400"/>
            </a:p>
          </p:txBody>
        </p:sp>
      </p:grpSp>
      <p:pic>
        <p:nvPicPr>
          <p:cNvPr id="5126" name="Picture 11"/>
          <p:cNvPicPr>
            <a:picLocks noChangeAspect="1" noChangeArrowheads="1"/>
          </p:cNvPicPr>
          <p:nvPr/>
        </p:nvPicPr>
        <p:blipFill>
          <a:blip r:embed="rId3" cstate="print"/>
          <a:srcRect/>
          <a:stretch>
            <a:fillRect/>
          </a:stretch>
        </p:blipFill>
        <p:spPr bwMode="auto">
          <a:xfrm>
            <a:off x="468313" y="4049713"/>
            <a:ext cx="3762375" cy="2193925"/>
          </a:xfrm>
          <a:prstGeom prst="rect">
            <a:avLst/>
          </a:prstGeom>
          <a:noFill/>
          <a:ln w="9525">
            <a:noFill/>
            <a:miter lim="800000"/>
            <a:headEnd/>
            <a:tailEnd/>
          </a:ln>
        </p:spPr>
      </p:pic>
      <p:pic>
        <p:nvPicPr>
          <p:cNvPr id="5127" name="Picture 12"/>
          <p:cNvPicPr>
            <a:picLocks noChangeAspect="1" noChangeArrowheads="1"/>
          </p:cNvPicPr>
          <p:nvPr/>
        </p:nvPicPr>
        <p:blipFill>
          <a:blip r:embed="rId4" cstate="print"/>
          <a:srcRect/>
          <a:stretch>
            <a:fillRect/>
          </a:stretch>
        </p:blipFill>
        <p:spPr bwMode="auto">
          <a:xfrm>
            <a:off x="6310313" y="4224338"/>
            <a:ext cx="2024062" cy="1958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92138" y="328613"/>
            <a:ext cx="8459787" cy="569912"/>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smtClean="0">
                <a:solidFill>
                  <a:schemeClr val="tx1"/>
                </a:solidFill>
              </a:rPr>
              <a:t>ESD Is the Hidden Enemy</a:t>
            </a:r>
          </a:p>
        </p:txBody>
      </p:sp>
      <p:sp>
        <p:nvSpPr>
          <p:cNvPr id="6147" name="Rectangle 3"/>
          <p:cNvSpPr>
            <a:spLocks noGrp="1" noChangeArrowheads="1"/>
          </p:cNvSpPr>
          <p:nvPr>
            <p:ph idx="1"/>
          </p:nvPr>
        </p:nvSpPr>
        <p:spPr bwMode="auto">
          <a:xfrm>
            <a:off x="468313" y="973138"/>
            <a:ext cx="8774112" cy="1203325"/>
          </a:xfrm>
          <a:noFill/>
          <a:ln>
            <a:miter lim="800000"/>
            <a:headEnd/>
            <a:tailEnd/>
          </a:ln>
        </p:spPr>
        <p:txBody>
          <a:bodyPr vert="horz" wrap="square" lIns="91440" tIns="45720" rIns="91440" bIns="45720" numCol="1" anchor="t" anchorCtr="0" compatLnSpc="1">
            <a:prstTxWarp prst="textNoShape">
              <a:avLst/>
            </a:prstTxWarp>
          </a:bodyPr>
          <a:lstStyle/>
          <a:p>
            <a:pPr marL="0" indent="0">
              <a:lnSpc>
                <a:spcPct val="120000"/>
              </a:lnSpc>
              <a:spcBef>
                <a:spcPct val="0"/>
              </a:spcBef>
            </a:pPr>
            <a:r>
              <a:rPr lang="en-US" sz="2400" smtClean="0"/>
              <a:t>There are innumerable ESD events occurring all the time that we cannot see or feel. </a:t>
            </a:r>
            <a:endParaRPr lang="en-US" smtClean="0">
              <a:cs typeface="Times New Roman" pitchFamily="18" charset="0"/>
            </a:endParaRPr>
          </a:p>
          <a:p>
            <a:pPr marL="0" indent="0">
              <a:lnSpc>
                <a:spcPct val="120000"/>
              </a:lnSpc>
              <a:spcBef>
                <a:spcPct val="0"/>
              </a:spcBef>
            </a:pPr>
            <a:endParaRPr lang="en-US" b="1" u="sng" smtClean="0">
              <a:cs typeface="Times New Roman" pitchFamily="18" charset="0"/>
            </a:endParaRPr>
          </a:p>
        </p:txBody>
      </p:sp>
      <p:grpSp>
        <p:nvGrpSpPr>
          <p:cNvPr id="6148" name="Group 72"/>
          <p:cNvGrpSpPr>
            <a:grpSpLocks/>
          </p:cNvGrpSpPr>
          <p:nvPr/>
        </p:nvGrpSpPr>
        <p:grpSpPr bwMode="auto">
          <a:xfrm>
            <a:off x="7959725" y="1638300"/>
            <a:ext cx="311150" cy="4040188"/>
            <a:chOff x="-58" y="0"/>
            <a:chExt cx="196" cy="2545"/>
          </a:xfrm>
        </p:grpSpPr>
        <p:sp>
          <p:nvSpPr>
            <p:cNvPr id="6157" name="Rectangle 8"/>
            <p:cNvSpPr>
              <a:spLocks noChangeArrowheads="1"/>
            </p:cNvSpPr>
            <p:nvPr/>
          </p:nvSpPr>
          <p:spPr bwMode="auto">
            <a:xfrm>
              <a:off x="0" y="0"/>
              <a:ext cx="138" cy="729"/>
            </a:xfrm>
            <a:prstGeom prst="rect">
              <a:avLst/>
            </a:prstGeom>
            <a:noFill/>
            <a:ln w="12700">
              <a:noFill/>
              <a:miter lim="800000"/>
              <a:headEnd type="none" w="sm" len="sm"/>
              <a:tailEnd type="none" w="sm" len="sm"/>
            </a:ln>
          </p:spPr>
          <p:txBody>
            <a:bodyPr anchor="ctr">
              <a:spAutoFit/>
            </a:bodyPr>
            <a:lstStyle/>
            <a:p>
              <a:pPr eaLnBrk="0" hangingPunct="0"/>
              <a:r>
                <a:rPr lang="en-US" sz="1000"/>
                <a:t>.</a:t>
              </a:r>
              <a:br>
                <a:rPr lang="en-US" sz="1000"/>
              </a:br>
              <a:r>
                <a:rPr lang="en-US" sz="1200"/>
                <a:t/>
              </a:r>
              <a:br>
                <a:rPr lang="en-US" sz="1200"/>
              </a:br>
              <a:endParaRPr lang="en-US" sz="2400"/>
            </a:p>
            <a:p>
              <a:pPr eaLnBrk="0" hangingPunct="0"/>
              <a:endParaRPr lang="en-US" sz="2400"/>
            </a:p>
          </p:txBody>
        </p:sp>
        <p:sp>
          <p:nvSpPr>
            <p:cNvPr id="6158" name="Rectangle 71"/>
            <p:cNvSpPr>
              <a:spLocks noChangeArrowheads="1"/>
            </p:cNvSpPr>
            <p:nvPr/>
          </p:nvSpPr>
          <p:spPr bwMode="auto">
            <a:xfrm>
              <a:off x="-58" y="1989"/>
              <a:ext cx="116" cy="556"/>
            </a:xfrm>
            <a:prstGeom prst="rect">
              <a:avLst/>
            </a:prstGeom>
            <a:noFill/>
            <a:ln w="12700">
              <a:noFill/>
              <a:miter lim="800000"/>
              <a:headEnd type="none" w="sm" len="sm"/>
              <a:tailEnd type="none" w="sm" len="sm"/>
            </a:ln>
          </p:spPr>
          <p:txBody>
            <a:bodyPr anchor="ctr">
              <a:spAutoFit/>
            </a:bodyPr>
            <a:lstStyle/>
            <a:p>
              <a:pPr eaLnBrk="0" hangingPunct="0"/>
              <a:r>
                <a:rPr lang="en-US" sz="1400" b="1"/>
                <a:t/>
              </a:r>
              <a:br>
                <a:rPr lang="en-US" sz="1400" b="1"/>
              </a:br>
              <a:endParaRPr lang="en-US" sz="1400" b="1"/>
            </a:p>
            <a:p>
              <a:pPr eaLnBrk="0" hangingPunct="0"/>
              <a:endParaRPr lang="en-US" sz="2400"/>
            </a:p>
          </p:txBody>
        </p:sp>
      </p:grpSp>
      <p:grpSp>
        <p:nvGrpSpPr>
          <p:cNvPr id="6149" name="Group 138"/>
          <p:cNvGrpSpPr>
            <a:grpSpLocks/>
          </p:cNvGrpSpPr>
          <p:nvPr/>
        </p:nvGrpSpPr>
        <p:grpSpPr bwMode="auto">
          <a:xfrm>
            <a:off x="7959725" y="1638300"/>
            <a:ext cx="311150" cy="4040188"/>
            <a:chOff x="-58" y="0"/>
            <a:chExt cx="196" cy="2545"/>
          </a:xfrm>
        </p:grpSpPr>
        <p:sp>
          <p:nvSpPr>
            <p:cNvPr id="6155" name="Rectangle 74"/>
            <p:cNvSpPr>
              <a:spLocks noChangeArrowheads="1"/>
            </p:cNvSpPr>
            <p:nvPr/>
          </p:nvSpPr>
          <p:spPr bwMode="auto">
            <a:xfrm>
              <a:off x="0" y="0"/>
              <a:ext cx="138" cy="729"/>
            </a:xfrm>
            <a:prstGeom prst="rect">
              <a:avLst/>
            </a:prstGeom>
            <a:noFill/>
            <a:ln w="12700">
              <a:noFill/>
              <a:miter lim="800000"/>
              <a:headEnd type="none" w="sm" len="sm"/>
              <a:tailEnd type="none" w="sm" len="sm"/>
            </a:ln>
          </p:spPr>
          <p:txBody>
            <a:bodyPr anchor="ctr">
              <a:spAutoFit/>
            </a:bodyPr>
            <a:lstStyle/>
            <a:p>
              <a:pPr eaLnBrk="0" hangingPunct="0"/>
              <a:r>
                <a:rPr lang="en-US" sz="1000"/>
                <a:t>.</a:t>
              </a:r>
              <a:br>
                <a:rPr lang="en-US" sz="1000"/>
              </a:br>
              <a:r>
                <a:rPr lang="en-US" sz="1200"/>
                <a:t/>
              </a:r>
              <a:br>
                <a:rPr lang="en-US" sz="1200"/>
              </a:br>
              <a:endParaRPr lang="en-US" sz="2400"/>
            </a:p>
            <a:p>
              <a:pPr eaLnBrk="0" hangingPunct="0"/>
              <a:endParaRPr lang="en-US" sz="2400"/>
            </a:p>
          </p:txBody>
        </p:sp>
        <p:sp>
          <p:nvSpPr>
            <p:cNvPr id="6156" name="Rectangle 137"/>
            <p:cNvSpPr>
              <a:spLocks noChangeArrowheads="1"/>
            </p:cNvSpPr>
            <p:nvPr/>
          </p:nvSpPr>
          <p:spPr bwMode="auto">
            <a:xfrm>
              <a:off x="-58" y="1989"/>
              <a:ext cx="116" cy="556"/>
            </a:xfrm>
            <a:prstGeom prst="rect">
              <a:avLst/>
            </a:prstGeom>
            <a:noFill/>
            <a:ln w="12700">
              <a:noFill/>
              <a:miter lim="800000"/>
              <a:headEnd type="none" w="sm" len="sm"/>
              <a:tailEnd type="none" w="sm" len="sm"/>
            </a:ln>
          </p:spPr>
          <p:txBody>
            <a:bodyPr anchor="ctr">
              <a:spAutoFit/>
            </a:bodyPr>
            <a:lstStyle/>
            <a:p>
              <a:pPr eaLnBrk="0" hangingPunct="0"/>
              <a:r>
                <a:rPr lang="en-US" sz="1400" b="1"/>
                <a:t/>
              </a:r>
              <a:br>
                <a:rPr lang="en-US" sz="1400" b="1"/>
              </a:br>
              <a:endParaRPr lang="en-US" sz="1400" b="1"/>
            </a:p>
            <a:p>
              <a:pPr eaLnBrk="0" hangingPunct="0"/>
              <a:endParaRPr lang="en-US" sz="2400"/>
            </a:p>
          </p:txBody>
        </p:sp>
      </p:grpSp>
      <p:sp>
        <p:nvSpPr>
          <p:cNvPr id="6150" name="Rectangle 146"/>
          <p:cNvSpPr>
            <a:spLocks noChangeArrowheads="1"/>
          </p:cNvSpPr>
          <p:nvPr/>
        </p:nvSpPr>
        <p:spPr bwMode="auto">
          <a:xfrm>
            <a:off x="1147763" y="2638425"/>
            <a:ext cx="7223125" cy="293688"/>
          </a:xfrm>
          <a:prstGeom prst="rect">
            <a:avLst/>
          </a:prstGeom>
          <a:noFill/>
          <a:ln w="9525">
            <a:noFill/>
            <a:miter lim="800000"/>
            <a:headEnd/>
            <a:tailEnd/>
          </a:ln>
        </p:spPr>
        <p:txBody>
          <a:bodyPr lIns="9525" tIns="9525" rIns="9525" bIns="9525">
            <a:spAutoFit/>
          </a:bodyPr>
          <a:lstStyle/>
          <a:p>
            <a:pPr algn="ctr" defTabSz="974725" eaLnBrk="0" hangingPunct="0"/>
            <a:r>
              <a:rPr lang="en-US" b="1">
                <a:solidFill>
                  <a:srgbClr val="000099"/>
                </a:solidFill>
              </a:rPr>
              <a:t>Component damage</a:t>
            </a:r>
            <a:r>
              <a:rPr lang="en-US"/>
              <a:t> - can occur with as little as </a:t>
            </a:r>
            <a:r>
              <a:rPr lang="en-US" b="1">
                <a:solidFill>
                  <a:srgbClr val="FF0000"/>
                </a:solidFill>
              </a:rPr>
              <a:t>15 – 30 Volts</a:t>
            </a:r>
            <a:r>
              <a:rPr lang="en-US"/>
              <a:t>!!!!</a:t>
            </a:r>
            <a:endParaRPr lang="en-US">
              <a:cs typeface="Times New Roman" pitchFamily="18" charset="0"/>
            </a:endParaRPr>
          </a:p>
        </p:txBody>
      </p:sp>
      <p:grpSp>
        <p:nvGrpSpPr>
          <p:cNvPr id="6151" name="Group 149"/>
          <p:cNvGrpSpPr>
            <a:grpSpLocks/>
          </p:cNvGrpSpPr>
          <p:nvPr/>
        </p:nvGrpSpPr>
        <p:grpSpPr bwMode="auto">
          <a:xfrm>
            <a:off x="1914525" y="3219450"/>
            <a:ext cx="5891213" cy="2876550"/>
            <a:chOff x="1232" y="1878"/>
            <a:chExt cx="3711" cy="1812"/>
          </a:xfrm>
        </p:grpSpPr>
        <p:pic>
          <p:nvPicPr>
            <p:cNvPr id="6153" name="Picture 147"/>
            <p:cNvPicPr>
              <a:picLocks noChangeAspect="1" noChangeArrowheads="1"/>
            </p:cNvPicPr>
            <p:nvPr/>
          </p:nvPicPr>
          <p:blipFill>
            <a:blip r:embed="rId3" cstate="print"/>
            <a:srcRect t="37172"/>
            <a:stretch>
              <a:fillRect/>
            </a:stretch>
          </p:blipFill>
          <p:spPr bwMode="auto">
            <a:xfrm>
              <a:off x="1232" y="2446"/>
              <a:ext cx="3711" cy="1244"/>
            </a:xfrm>
            <a:prstGeom prst="rect">
              <a:avLst/>
            </a:prstGeom>
            <a:noFill/>
            <a:ln w="12700">
              <a:noFill/>
              <a:miter lim="800000"/>
              <a:headEnd type="none" w="sm" len="sm"/>
              <a:tailEnd type="none" w="sm" len="sm"/>
            </a:ln>
          </p:spPr>
        </p:pic>
        <p:pic>
          <p:nvPicPr>
            <p:cNvPr id="6154" name="Picture 148"/>
            <p:cNvPicPr>
              <a:picLocks noChangeAspect="1" noChangeArrowheads="1"/>
            </p:cNvPicPr>
            <p:nvPr/>
          </p:nvPicPr>
          <p:blipFill>
            <a:blip r:embed="rId3" cstate="print"/>
            <a:srcRect t="-8080" b="76767"/>
            <a:stretch>
              <a:fillRect/>
            </a:stretch>
          </p:blipFill>
          <p:spPr bwMode="auto">
            <a:xfrm>
              <a:off x="1232" y="1878"/>
              <a:ext cx="3711" cy="620"/>
            </a:xfrm>
            <a:prstGeom prst="rect">
              <a:avLst/>
            </a:prstGeom>
            <a:noFill/>
            <a:ln w="12700">
              <a:noFill/>
              <a:miter lim="800000"/>
              <a:headEnd type="none" w="sm" len="sm"/>
              <a:tailEnd type="none" w="sm" len="sm"/>
            </a:ln>
          </p:spPr>
        </p:pic>
      </p:grpSp>
      <p:sp>
        <p:nvSpPr>
          <p:cNvPr id="6152" name="Rectangle 146"/>
          <p:cNvSpPr>
            <a:spLocks noChangeArrowheads="1"/>
          </p:cNvSpPr>
          <p:nvPr/>
        </p:nvSpPr>
        <p:spPr bwMode="auto">
          <a:xfrm>
            <a:off x="2552700" y="2147888"/>
            <a:ext cx="4686300" cy="293687"/>
          </a:xfrm>
          <a:prstGeom prst="rect">
            <a:avLst/>
          </a:prstGeom>
          <a:noFill/>
          <a:ln w="9525">
            <a:noFill/>
            <a:miter lim="800000"/>
            <a:headEnd/>
            <a:tailEnd/>
          </a:ln>
        </p:spPr>
        <p:txBody>
          <a:bodyPr lIns="9525" tIns="9525" rIns="9525" bIns="9525">
            <a:spAutoFit/>
          </a:bodyPr>
          <a:lstStyle/>
          <a:p>
            <a:pPr algn="ctr" defTabSz="974725" eaLnBrk="0" hangingPunct="0"/>
            <a:r>
              <a:rPr lang="en-US" b="1">
                <a:solidFill>
                  <a:srgbClr val="000099"/>
                </a:solidFill>
              </a:rPr>
              <a:t>People Feel ESD </a:t>
            </a:r>
            <a:r>
              <a:rPr lang="en-US"/>
              <a:t>at </a:t>
            </a:r>
            <a:r>
              <a:rPr lang="en-US" b="1">
                <a:solidFill>
                  <a:srgbClr val="FF0000"/>
                </a:solidFill>
              </a:rPr>
              <a:t>2000 Volts</a:t>
            </a:r>
            <a:r>
              <a:rPr lang="en-US"/>
              <a:t>!!!!</a:t>
            </a:r>
            <a:endParaRPr lang="en-US">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1060450" y="219075"/>
            <a:ext cx="8459788" cy="569913"/>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smtClean="0">
                <a:solidFill>
                  <a:srgbClr val="000099"/>
                </a:solidFill>
              </a:rPr>
              <a:t>Typed of Materials that Charge</a:t>
            </a:r>
          </a:p>
        </p:txBody>
      </p:sp>
      <p:sp>
        <p:nvSpPr>
          <p:cNvPr id="7171" name="Rectangle 3"/>
          <p:cNvSpPr>
            <a:spLocks noGrp="1" noChangeArrowheads="1"/>
          </p:cNvSpPr>
          <p:nvPr>
            <p:ph idx="1"/>
          </p:nvPr>
        </p:nvSpPr>
        <p:spPr bwMode="auto">
          <a:xfrm>
            <a:off x="849313" y="1452563"/>
            <a:ext cx="4092575" cy="3838575"/>
          </a:xfrm>
          <a:solidFill>
            <a:srgbClr val="FFFFFF"/>
          </a:solidFill>
          <a:ln>
            <a:solidFill>
              <a:schemeClr val="bg1"/>
            </a:solidFill>
            <a:miter lim="800000"/>
            <a:headEnd/>
            <a:tailEnd/>
          </a:ln>
        </p:spPr>
        <p:txBody>
          <a:bodyPr vert="horz" wrap="square" lIns="91440" tIns="45720" rIns="91440" bIns="45720" numCol="1" anchor="t" anchorCtr="0" compatLnSpc="1">
            <a:prstTxWarp prst="textNoShape">
              <a:avLst/>
            </a:prstTxWarp>
          </a:bodyPr>
          <a:lstStyle/>
          <a:p>
            <a:pPr marL="0" indent="0">
              <a:lnSpc>
                <a:spcPct val="120000"/>
              </a:lnSpc>
              <a:spcBef>
                <a:spcPct val="0"/>
              </a:spcBef>
            </a:pPr>
            <a:r>
              <a:rPr lang="en-US" sz="2400" b="1" smtClean="0">
                <a:solidFill>
                  <a:srgbClr val="000099"/>
                </a:solidFill>
              </a:rPr>
              <a:t>Conductors</a:t>
            </a:r>
          </a:p>
          <a:p>
            <a:pPr lvl="1">
              <a:lnSpc>
                <a:spcPct val="120000"/>
              </a:lnSpc>
              <a:spcBef>
                <a:spcPct val="0"/>
              </a:spcBef>
              <a:buClr>
                <a:srgbClr val="000099"/>
              </a:buClr>
            </a:pPr>
            <a:r>
              <a:rPr lang="en-US" smtClean="0"/>
              <a:t>Materials that easily transfer electric charge</a:t>
            </a:r>
          </a:p>
          <a:p>
            <a:pPr lvl="1">
              <a:lnSpc>
                <a:spcPct val="120000"/>
              </a:lnSpc>
              <a:spcBef>
                <a:spcPct val="0"/>
              </a:spcBef>
              <a:buClr>
                <a:srgbClr val="000099"/>
              </a:buClr>
            </a:pPr>
            <a:r>
              <a:rPr lang="en-US" b="1" smtClean="0">
                <a:cs typeface="Times New Roman" pitchFamily="18" charset="0"/>
              </a:rPr>
              <a:t>Can be used to transfer charge to earths ground</a:t>
            </a:r>
          </a:p>
          <a:p>
            <a:pPr lvl="1">
              <a:lnSpc>
                <a:spcPct val="120000"/>
              </a:lnSpc>
              <a:spcBef>
                <a:spcPct val="0"/>
              </a:spcBef>
              <a:buClr>
                <a:srgbClr val="000099"/>
              </a:buClr>
            </a:pPr>
            <a:r>
              <a:rPr lang="en-US" b="1" smtClean="0">
                <a:cs typeface="Times New Roman" pitchFamily="18" charset="0"/>
              </a:rPr>
              <a:t>Examples</a:t>
            </a:r>
          </a:p>
          <a:p>
            <a:pPr lvl="3">
              <a:lnSpc>
                <a:spcPct val="120000"/>
              </a:lnSpc>
              <a:spcBef>
                <a:spcPct val="0"/>
              </a:spcBef>
              <a:buClr>
                <a:srgbClr val="000099"/>
              </a:buClr>
            </a:pPr>
            <a:r>
              <a:rPr lang="en-US" b="1" smtClean="0">
                <a:cs typeface="Times New Roman" pitchFamily="18" charset="0"/>
              </a:rPr>
              <a:t>Metals</a:t>
            </a:r>
          </a:p>
          <a:p>
            <a:pPr lvl="3">
              <a:lnSpc>
                <a:spcPct val="120000"/>
              </a:lnSpc>
              <a:spcBef>
                <a:spcPct val="0"/>
              </a:spcBef>
              <a:buClr>
                <a:srgbClr val="000099"/>
              </a:buClr>
            </a:pPr>
            <a:r>
              <a:rPr lang="en-US" b="1" smtClean="0">
                <a:cs typeface="Times New Roman" pitchFamily="18" charset="0"/>
              </a:rPr>
              <a:t>Water</a:t>
            </a:r>
          </a:p>
          <a:p>
            <a:pPr lvl="3">
              <a:lnSpc>
                <a:spcPct val="120000"/>
              </a:lnSpc>
              <a:spcBef>
                <a:spcPct val="0"/>
              </a:spcBef>
              <a:buClr>
                <a:srgbClr val="000099"/>
              </a:buClr>
            </a:pPr>
            <a:r>
              <a:rPr lang="en-US" b="1" smtClean="0">
                <a:cs typeface="Times New Roman" pitchFamily="18" charset="0"/>
              </a:rPr>
              <a:t>Carbon</a:t>
            </a:r>
          </a:p>
          <a:p>
            <a:pPr lvl="3">
              <a:lnSpc>
                <a:spcPct val="120000"/>
              </a:lnSpc>
              <a:spcBef>
                <a:spcPct val="0"/>
              </a:spcBef>
              <a:buClr>
                <a:srgbClr val="000099"/>
              </a:buClr>
            </a:pPr>
            <a:r>
              <a:rPr lang="en-US" b="1" smtClean="0">
                <a:cs typeface="Times New Roman" pitchFamily="18" charset="0"/>
              </a:rPr>
              <a:t>People</a:t>
            </a:r>
          </a:p>
          <a:p>
            <a:pPr marL="0" indent="0">
              <a:lnSpc>
                <a:spcPct val="120000"/>
              </a:lnSpc>
              <a:spcBef>
                <a:spcPct val="0"/>
              </a:spcBef>
            </a:pPr>
            <a:endParaRPr lang="en-US" b="1" u="sng" smtClean="0">
              <a:cs typeface="Times New Roman" pitchFamily="18" charset="0"/>
            </a:endParaRPr>
          </a:p>
        </p:txBody>
      </p:sp>
      <p:grpSp>
        <p:nvGrpSpPr>
          <p:cNvPr id="7172" name="Group 72"/>
          <p:cNvGrpSpPr>
            <a:grpSpLocks/>
          </p:cNvGrpSpPr>
          <p:nvPr/>
        </p:nvGrpSpPr>
        <p:grpSpPr bwMode="auto">
          <a:xfrm>
            <a:off x="7959725" y="1638300"/>
            <a:ext cx="311150" cy="4040188"/>
            <a:chOff x="-58" y="0"/>
            <a:chExt cx="196" cy="2545"/>
          </a:xfrm>
        </p:grpSpPr>
        <p:sp>
          <p:nvSpPr>
            <p:cNvPr id="7177" name="Rectangle 8"/>
            <p:cNvSpPr>
              <a:spLocks noChangeArrowheads="1"/>
            </p:cNvSpPr>
            <p:nvPr/>
          </p:nvSpPr>
          <p:spPr bwMode="auto">
            <a:xfrm>
              <a:off x="0" y="0"/>
              <a:ext cx="138" cy="729"/>
            </a:xfrm>
            <a:prstGeom prst="rect">
              <a:avLst/>
            </a:prstGeom>
            <a:noFill/>
            <a:ln w="12700">
              <a:noFill/>
              <a:miter lim="800000"/>
              <a:headEnd type="none" w="sm" len="sm"/>
              <a:tailEnd type="none" w="sm" len="sm"/>
            </a:ln>
          </p:spPr>
          <p:txBody>
            <a:bodyPr anchor="ctr">
              <a:spAutoFit/>
            </a:bodyPr>
            <a:lstStyle/>
            <a:p>
              <a:pPr eaLnBrk="0" hangingPunct="0"/>
              <a:r>
                <a:rPr lang="en-US" sz="1000"/>
                <a:t>.</a:t>
              </a:r>
              <a:br>
                <a:rPr lang="en-US" sz="1000"/>
              </a:br>
              <a:r>
                <a:rPr lang="en-US" sz="1200"/>
                <a:t/>
              </a:r>
              <a:br>
                <a:rPr lang="en-US" sz="1200"/>
              </a:br>
              <a:endParaRPr lang="en-US" sz="2400"/>
            </a:p>
            <a:p>
              <a:pPr eaLnBrk="0" hangingPunct="0"/>
              <a:endParaRPr lang="en-US" sz="2400"/>
            </a:p>
          </p:txBody>
        </p:sp>
        <p:sp>
          <p:nvSpPr>
            <p:cNvPr id="7178" name="Rectangle 71"/>
            <p:cNvSpPr>
              <a:spLocks noChangeArrowheads="1"/>
            </p:cNvSpPr>
            <p:nvPr/>
          </p:nvSpPr>
          <p:spPr bwMode="auto">
            <a:xfrm>
              <a:off x="-58" y="1989"/>
              <a:ext cx="116" cy="556"/>
            </a:xfrm>
            <a:prstGeom prst="rect">
              <a:avLst/>
            </a:prstGeom>
            <a:noFill/>
            <a:ln w="12700">
              <a:noFill/>
              <a:miter lim="800000"/>
              <a:headEnd type="none" w="sm" len="sm"/>
              <a:tailEnd type="none" w="sm" len="sm"/>
            </a:ln>
          </p:spPr>
          <p:txBody>
            <a:bodyPr anchor="ctr">
              <a:spAutoFit/>
            </a:bodyPr>
            <a:lstStyle/>
            <a:p>
              <a:pPr eaLnBrk="0" hangingPunct="0"/>
              <a:r>
                <a:rPr lang="en-US" sz="1400" b="1"/>
                <a:t/>
              </a:r>
              <a:br>
                <a:rPr lang="en-US" sz="1400" b="1"/>
              </a:br>
              <a:endParaRPr lang="en-US" sz="1400" b="1"/>
            </a:p>
            <a:p>
              <a:pPr eaLnBrk="0" hangingPunct="0"/>
              <a:endParaRPr lang="en-US" sz="2400"/>
            </a:p>
          </p:txBody>
        </p:sp>
      </p:grpSp>
      <p:grpSp>
        <p:nvGrpSpPr>
          <p:cNvPr id="7173" name="Group 138"/>
          <p:cNvGrpSpPr>
            <a:grpSpLocks/>
          </p:cNvGrpSpPr>
          <p:nvPr/>
        </p:nvGrpSpPr>
        <p:grpSpPr bwMode="auto">
          <a:xfrm>
            <a:off x="7959725" y="1638300"/>
            <a:ext cx="311150" cy="4040188"/>
            <a:chOff x="-58" y="0"/>
            <a:chExt cx="196" cy="2545"/>
          </a:xfrm>
        </p:grpSpPr>
        <p:sp>
          <p:nvSpPr>
            <p:cNvPr id="7175" name="Rectangle 74"/>
            <p:cNvSpPr>
              <a:spLocks noChangeArrowheads="1"/>
            </p:cNvSpPr>
            <p:nvPr/>
          </p:nvSpPr>
          <p:spPr bwMode="auto">
            <a:xfrm>
              <a:off x="0" y="0"/>
              <a:ext cx="138" cy="729"/>
            </a:xfrm>
            <a:prstGeom prst="rect">
              <a:avLst/>
            </a:prstGeom>
            <a:noFill/>
            <a:ln w="12700">
              <a:noFill/>
              <a:miter lim="800000"/>
              <a:headEnd type="none" w="sm" len="sm"/>
              <a:tailEnd type="none" w="sm" len="sm"/>
            </a:ln>
          </p:spPr>
          <p:txBody>
            <a:bodyPr anchor="ctr">
              <a:spAutoFit/>
            </a:bodyPr>
            <a:lstStyle/>
            <a:p>
              <a:pPr eaLnBrk="0" hangingPunct="0"/>
              <a:r>
                <a:rPr lang="en-US" sz="1000"/>
                <a:t>.</a:t>
              </a:r>
              <a:br>
                <a:rPr lang="en-US" sz="1000"/>
              </a:br>
              <a:r>
                <a:rPr lang="en-US" sz="1200"/>
                <a:t/>
              </a:r>
              <a:br>
                <a:rPr lang="en-US" sz="1200"/>
              </a:br>
              <a:endParaRPr lang="en-US" sz="2400"/>
            </a:p>
            <a:p>
              <a:pPr eaLnBrk="0" hangingPunct="0"/>
              <a:endParaRPr lang="en-US" sz="2400"/>
            </a:p>
          </p:txBody>
        </p:sp>
        <p:sp>
          <p:nvSpPr>
            <p:cNvPr id="7176" name="Rectangle 137"/>
            <p:cNvSpPr>
              <a:spLocks noChangeArrowheads="1"/>
            </p:cNvSpPr>
            <p:nvPr/>
          </p:nvSpPr>
          <p:spPr bwMode="auto">
            <a:xfrm>
              <a:off x="-58" y="1989"/>
              <a:ext cx="116" cy="556"/>
            </a:xfrm>
            <a:prstGeom prst="rect">
              <a:avLst/>
            </a:prstGeom>
            <a:noFill/>
            <a:ln w="12700">
              <a:noFill/>
              <a:miter lim="800000"/>
              <a:headEnd type="none" w="sm" len="sm"/>
              <a:tailEnd type="none" w="sm" len="sm"/>
            </a:ln>
          </p:spPr>
          <p:txBody>
            <a:bodyPr anchor="ctr">
              <a:spAutoFit/>
            </a:bodyPr>
            <a:lstStyle/>
            <a:p>
              <a:pPr eaLnBrk="0" hangingPunct="0"/>
              <a:r>
                <a:rPr lang="en-US" sz="1400" b="1"/>
                <a:t/>
              </a:r>
              <a:br>
                <a:rPr lang="en-US" sz="1400" b="1"/>
              </a:br>
              <a:endParaRPr lang="en-US" sz="1400" b="1"/>
            </a:p>
            <a:p>
              <a:pPr eaLnBrk="0" hangingPunct="0"/>
              <a:endParaRPr lang="en-US" sz="2400"/>
            </a:p>
          </p:txBody>
        </p:sp>
      </p:grpSp>
      <p:sp>
        <p:nvSpPr>
          <p:cNvPr id="15" name="Rectangle 3"/>
          <p:cNvSpPr txBox="1">
            <a:spLocks noChangeArrowheads="1"/>
          </p:cNvSpPr>
          <p:nvPr/>
        </p:nvSpPr>
        <p:spPr bwMode="auto">
          <a:xfrm>
            <a:off x="5246688" y="1430338"/>
            <a:ext cx="4092575" cy="4448175"/>
          </a:xfrm>
          <a:prstGeom prst="rect">
            <a:avLst/>
          </a:prstGeom>
          <a:solidFill>
            <a:srgbClr val="FFFFFF"/>
          </a:solidFill>
          <a:ln>
            <a:solidFill>
              <a:schemeClr val="bg1"/>
            </a:solidFill>
            <a:miter lim="800000"/>
            <a:headEnd/>
            <a:tailEnd/>
          </a:ln>
        </p:spPr>
        <p:txBody>
          <a:bodyPr/>
          <a:lstStyle/>
          <a:p>
            <a:pPr defTabSz="974725" eaLnBrk="0" hangingPunct="0">
              <a:lnSpc>
                <a:spcPct val="120000"/>
              </a:lnSpc>
              <a:defRPr/>
            </a:pPr>
            <a:r>
              <a:rPr lang="en-US" sz="2400" b="1" kern="0" dirty="0">
                <a:solidFill>
                  <a:srgbClr val="000099"/>
                </a:solidFill>
                <a:latin typeface="+mn-lt"/>
                <a:cs typeface="+mn-cs"/>
              </a:rPr>
              <a:t>Insulators</a:t>
            </a:r>
          </a:p>
          <a:p>
            <a:pPr marL="314325" lvl="1" indent="-200025" defTabSz="974725" eaLnBrk="0" hangingPunct="0">
              <a:lnSpc>
                <a:spcPct val="120000"/>
              </a:lnSpc>
              <a:buClr>
                <a:srgbClr val="000099"/>
              </a:buClr>
              <a:buSzPct val="75000"/>
              <a:buFont typeface="Wingdings" pitchFamily="2" charset="2"/>
              <a:buChar char="n"/>
              <a:defRPr/>
            </a:pPr>
            <a:r>
              <a:rPr lang="en-US" sz="2000" kern="0" dirty="0">
                <a:latin typeface="+mn-lt"/>
                <a:cs typeface="+mn-cs"/>
              </a:rPr>
              <a:t>Materials that hold an electric charge and can not easily transfer the charge </a:t>
            </a:r>
          </a:p>
          <a:p>
            <a:pPr marL="314325" lvl="1" indent="-200025" defTabSz="974725" eaLnBrk="0" hangingPunct="0">
              <a:lnSpc>
                <a:spcPct val="120000"/>
              </a:lnSpc>
              <a:buClr>
                <a:srgbClr val="000099"/>
              </a:buClr>
              <a:buSzPct val="75000"/>
              <a:buFont typeface="Wingdings" pitchFamily="2" charset="2"/>
              <a:buChar char="n"/>
              <a:defRPr/>
            </a:pPr>
            <a:r>
              <a:rPr lang="en-US" sz="2000" b="1" kern="0" dirty="0">
                <a:latin typeface="+mn-lt"/>
                <a:cs typeface="Times New Roman" pitchFamily="18" charset="0"/>
              </a:rPr>
              <a:t>Can not be grounded to earth by common means</a:t>
            </a:r>
          </a:p>
          <a:p>
            <a:pPr marL="314325" lvl="1" indent="-200025" defTabSz="974725" eaLnBrk="0" hangingPunct="0">
              <a:lnSpc>
                <a:spcPct val="120000"/>
              </a:lnSpc>
              <a:buClr>
                <a:srgbClr val="000099"/>
              </a:buClr>
              <a:buSzPct val="75000"/>
              <a:buFont typeface="Wingdings" pitchFamily="2" charset="2"/>
              <a:buChar char="n"/>
              <a:defRPr/>
            </a:pPr>
            <a:r>
              <a:rPr lang="en-US" sz="2000" b="1" kern="0" dirty="0">
                <a:latin typeface="+mn-lt"/>
                <a:cs typeface="Times New Roman" pitchFamily="18" charset="0"/>
              </a:rPr>
              <a:t>Examples</a:t>
            </a:r>
          </a:p>
          <a:p>
            <a:pPr marL="800100" lvl="3" indent="-114300" defTabSz="974725" eaLnBrk="0" hangingPunct="0">
              <a:lnSpc>
                <a:spcPct val="120000"/>
              </a:lnSpc>
              <a:buClr>
                <a:srgbClr val="000099"/>
              </a:buClr>
              <a:buSzPct val="125000"/>
              <a:buFontTx/>
              <a:buChar char="•"/>
              <a:defRPr/>
            </a:pPr>
            <a:r>
              <a:rPr lang="en-US" sz="2000" b="1" kern="0" dirty="0">
                <a:latin typeface="+mn-lt"/>
                <a:cs typeface="Times New Roman" pitchFamily="18" charset="0"/>
              </a:rPr>
              <a:t>Plastics</a:t>
            </a:r>
          </a:p>
          <a:p>
            <a:pPr marL="800100" lvl="3" indent="-114300" defTabSz="974725" eaLnBrk="0" hangingPunct="0">
              <a:lnSpc>
                <a:spcPct val="120000"/>
              </a:lnSpc>
              <a:buClr>
                <a:srgbClr val="000099"/>
              </a:buClr>
              <a:buSzPct val="125000"/>
              <a:buFontTx/>
              <a:buChar char="•"/>
              <a:defRPr/>
            </a:pPr>
            <a:r>
              <a:rPr lang="en-US" sz="2000" b="1" kern="0" dirty="0">
                <a:latin typeface="+mn-lt"/>
                <a:cs typeface="Times New Roman" pitchFamily="18" charset="0"/>
              </a:rPr>
              <a:t>Glass</a:t>
            </a:r>
          </a:p>
          <a:p>
            <a:pPr marL="800100" lvl="3" indent="-114300" defTabSz="974725" eaLnBrk="0" hangingPunct="0">
              <a:lnSpc>
                <a:spcPct val="120000"/>
              </a:lnSpc>
              <a:buClr>
                <a:srgbClr val="000099"/>
              </a:buClr>
              <a:buSzPct val="125000"/>
              <a:buFontTx/>
              <a:buChar char="•"/>
              <a:defRPr/>
            </a:pPr>
            <a:r>
              <a:rPr lang="en-US" sz="2000" b="1" kern="0" dirty="0">
                <a:latin typeface="+mn-lt"/>
                <a:cs typeface="Times New Roman" pitchFamily="18" charset="0"/>
              </a:rPr>
              <a:t>Dry Air</a:t>
            </a:r>
          </a:p>
          <a:p>
            <a:pPr defTabSz="974725" eaLnBrk="0" hangingPunct="0">
              <a:lnSpc>
                <a:spcPct val="120000"/>
              </a:lnSpc>
              <a:defRPr/>
            </a:pPr>
            <a:endParaRPr lang="en-US" sz="2000" b="1" u="sng" kern="0" dirty="0">
              <a:latin typeface="+mn-lt"/>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223838" y="338138"/>
            <a:ext cx="9151937" cy="569912"/>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smtClean="0">
                <a:solidFill>
                  <a:schemeClr val="tx1"/>
                </a:solidFill>
              </a:rPr>
              <a:t>Sources of ESD</a:t>
            </a:r>
          </a:p>
        </p:txBody>
      </p:sp>
      <p:sp>
        <p:nvSpPr>
          <p:cNvPr id="8195" name="Rectangle 6"/>
          <p:cNvSpPr>
            <a:spLocks noChangeArrowheads="1"/>
          </p:cNvSpPr>
          <p:nvPr/>
        </p:nvSpPr>
        <p:spPr bwMode="auto">
          <a:xfrm>
            <a:off x="1436688" y="1898650"/>
            <a:ext cx="4305300" cy="4432300"/>
          </a:xfrm>
          <a:prstGeom prst="rect">
            <a:avLst/>
          </a:prstGeom>
          <a:noFill/>
          <a:ln w="12700">
            <a:noFill/>
            <a:miter lim="800000"/>
            <a:headEnd/>
            <a:tailEnd/>
          </a:ln>
        </p:spPr>
        <p:txBody>
          <a:bodyPr lIns="90488" tIns="44450" rIns="90488" bIns="44450"/>
          <a:lstStyle/>
          <a:p>
            <a:pPr marL="742950" lvl="1" indent="-285750" eaLnBrk="0" hangingPunct="0">
              <a:spcBef>
                <a:spcPct val="50000"/>
              </a:spcBef>
              <a:buClr>
                <a:srgbClr val="000099"/>
              </a:buClr>
              <a:buSzPct val="75000"/>
              <a:buFont typeface="Wingdings" pitchFamily="2" charset="2"/>
              <a:buChar char="n"/>
            </a:pPr>
            <a:r>
              <a:rPr lang="en-US" sz="2000"/>
              <a:t>Vinyl binders</a:t>
            </a:r>
          </a:p>
          <a:p>
            <a:pPr marL="742950" lvl="1" indent="-285750" eaLnBrk="0" hangingPunct="0">
              <a:spcBef>
                <a:spcPct val="50000"/>
              </a:spcBef>
              <a:buClr>
                <a:srgbClr val="000099"/>
              </a:buClr>
              <a:buSzPct val="75000"/>
              <a:buFont typeface="Wingdings" pitchFamily="2" charset="2"/>
              <a:buChar char="n"/>
            </a:pPr>
            <a:r>
              <a:rPr lang="en-US" sz="2000"/>
              <a:t>Equipment covers</a:t>
            </a:r>
          </a:p>
          <a:p>
            <a:pPr marL="742950" lvl="1" indent="-285750" eaLnBrk="0" hangingPunct="0">
              <a:spcBef>
                <a:spcPct val="50000"/>
              </a:spcBef>
              <a:buClr>
                <a:srgbClr val="000099"/>
              </a:buClr>
              <a:buSzPct val="75000"/>
              <a:buFont typeface="Wingdings" pitchFamily="2" charset="2"/>
              <a:buChar char="n"/>
            </a:pPr>
            <a:r>
              <a:rPr lang="en-US" sz="2000"/>
              <a:t>Plastic document holders/sheet protectors</a:t>
            </a:r>
          </a:p>
          <a:p>
            <a:pPr marL="742950" lvl="1" indent="-285750" eaLnBrk="0" hangingPunct="0">
              <a:spcBef>
                <a:spcPct val="50000"/>
              </a:spcBef>
              <a:buClr>
                <a:srgbClr val="000099"/>
              </a:buClr>
              <a:buSzPct val="75000"/>
              <a:buFont typeface="Wingdings" pitchFamily="2" charset="2"/>
              <a:buChar char="n"/>
            </a:pPr>
            <a:r>
              <a:rPr lang="en-US" sz="2000"/>
              <a:t>Post-It</a:t>
            </a:r>
            <a:r>
              <a:rPr lang="en-US" sz="1600" baseline="70000"/>
              <a:t>TM</a:t>
            </a:r>
            <a:r>
              <a:rPr lang="en-US" sz="2000"/>
              <a:t> notes</a:t>
            </a:r>
          </a:p>
          <a:p>
            <a:pPr marL="742950" lvl="1" indent="-285750" eaLnBrk="0" hangingPunct="0">
              <a:spcBef>
                <a:spcPct val="50000"/>
              </a:spcBef>
              <a:buClr>
                <a:srgbClr val="000099"/>
              </a:buClr>
              <a:buSzPct val="75000"/>
              <a:buFont typeface="Wingdings" pitchFamily="2" charset="2"/>
              <a:buChar char="n"/>
            </a:pPr>
            <a:r>
              <a:rPr lang="en-US" sz="2000"/>
              <a:t>Plastic pens</a:t>
            </a:r>
          </a:p>
          <a:p>
            <a:pPr marL="742950" lvl="1" indent="-285750" eaLnBrk="0" hangingPunct="0">
              <a:spcBef>
                <a:spcPct val="50000"/>
              </a:spcBef>
              <a:buClr>
                <a:srgbClr val="000099"/>
              </a:buClr>
              <a:buSzPct val="75000"/>
              <a:buFont typeface="Wingdings" pitchFamily="2" charset="2"/>
              <a:buChar char="n"/>
            </a:pPr>
            <a:r>
              <a:rPr lang="en-US" sz="2000"/>
              <a:t>Bubble wrap</a:t>
            </a:r>
          </a:p>
          <a:p>
            <a:pPr marL="742950" lvl="1" indent="-285750" eaLnBrk="0" hangingPunct="0">
              <a:spcBef>
                <a:spcPct val="50000"/>
              </a:spcBef>
              <a:buClr>
                <a:srgbClr val="000099"/>
              </a:buClr>
              <a:buSzPct val="75000"/>
              <a:buFont typeface="Wingdings" pitchFamily="2" charset="2"/>
              <a:buChar char="n"/>
            </a:pPr>
            <a:r>
              <a:rPr lang="en-US" sz="2000"/>
              <a:t>Plastic housings on equipment</a:t>
            </a:r>
          </a:p>
        </p:txBody>
      </p:sp>
      <p:sp>
        <p:nvSpPr>
          <p:cNvPr id="8196" name="Rectangle 7"/>
          <p:cNvSpPr>
            <a:spLocks noChangeArrowheads="1"/>
          </p:cNvSpPr>
          <p:nvPr/>
        </p:nvSpPr>
        <p:spPr bwMode="auto">
          <a:xfrm>
            <a:off x="5226050" y="1898650"/>
            <a:ext cx="3276600" cy="3771900"/>
          </a:xfrm>
          <a:prstGeom prst="rect">
            <a:avLst/>
          </a:prstGeom>
          <a:noFill/>
          <a:ln w="12700">
            <a:noFill/>
            <a:miter lim="800000"/>
            <a:headEnd/>
            <a:tailEnd/>
          </a:ln>
        </p:spPr>
        <p:txBody>
          <a:bodyPr lIns="90488" tIns="44450" rIns="90488" bIns="44450"/>
          <a:lstStyle/>
          <a:p>
            <a:pPr marL="314325" lvl="1" indent="-200025" defTabSz="974725" eaLnBrk="0" hangingPunct="0">
              <a:spcBef>
                <a:spcPct val="50000"/>
              </a:spcBef>
              <a:buClr>
                <a:srgbClr val="000099"/>
              </a:buClr>
              <a:buSzPct val="75000"/>
              <a:buFont typeface="Wingdings" pitchFamily="2" charset="2"/>
              <a:buChar char="n"/>
            </a:pPr>
            <a:r>
              <a:rPr lang="en-US" sz="2000"/>
              <a:t>Paper, schematics, etc.</a:t>
            </a:r>
          </a:p>
          <a:p>
            <a:pPr marL="314325" lvl="1" indent="-200025" defTabSz="974725" eaLnBrk="0" hangingPunct="0">
              <a:spcBef>
                <a:spcPct val="50000"/>
              </a:spcBef>
              <a:buClr>
                <a:srgbClr val="000099"/>
              </a:buClr>
              <a:buSzPct val="75000"/>
              <a:buFont typeface="Wingdings" pitchFamily="2" charset="2"/>
              <a:buChar char="n"/>
            </a:pPr>
            <a:r>
              <a:rPr lang="en-US" sz="2000"/>
              <a:t>Plastic work travelers</a:t>
            </a:r>
          </a:p>
          <a:p>
            <a:pPr marL="314325" lvl="1" indent="-200025" defTabSz="974725" eaLnBrk="0" hangingPunct="0">
              <a:spcBef>
                <a:spcPct val="50000"/>
              </a:spcBef>
              <a:buClr>
                <a:srgbClr val="000099"/>
              </a:buClr>
              <a:buSzPct val="75000"/>
              <a:buFont typeface="Wingdings" pitchFamily="2" charset="2"/>
              <a:buChar char="n"/>
            </a:pPr>
            <a:r>
              <a:rPr lang="en-US" sz="2000"/>
              <a:t>Plastic spray bottles</a:t>
            </a:r>
          </a:p>
          <a:p>
            <a:pPr marL="314325" lvl="1" indent="-200025" defTabSz="974725" eaLnBrk="0" hangingPunct="0">
              <a:spcBef>
                <a:spcPct val="50000"/>
              </a:spcBef>
              <a:buClr>
                <a:srgbClr val="000099"/>
              </a:buClr>
              <a:buSzPct val="75000"/>
              <a:buFont typeface="Wingdings" pitchFamily="2" charset="2"/>
              <a:buChar char="n"/>
            </a:pPr>
            <a:r>
              <a:rPr lang="en-US" sz="2000"/>
              <a:t>Personal items</a:t>
            </a:r>
          </a:p>
          <a:p>
            <a:pPr marL="571500" lvl="2" indent="-142875" defTabSz="974725" eaLnBrk="0" hangingPunct="0">
              <a:spcBef>
                <a:spcPct val="20000"/>
              </a:spcBef>
              <a:buFontTx/>
              <a:buChar char="–"/>
            </a:pPr>
            <a:r>
              <a:rPr lang="en-US" sz="2000"/>
              <a:t>Purses</a:t>
            </a:r>
          </a:p>
          <a:p>
            <a:pPr marL="571500" lvl="2" indent="-142875" defTabSz="974725" eaLnBrk="0" hangingPunct="0">
              <a:spcBef>
                <a:spcPct val="20000"/>
              </a:spcBef>
              <a:buFontTx/>
              <a:buChar char="–"/>
            </a:pPr>
            <a:r>
              <a:rPr lang="en-US" sz="2000"/>
              <a:t>Sweaters/jackets</a:t>
            </a:r>
          </a:p>
          <a:p>
            <a:pPr marL="571500" lvl="2" indent="-142875" defTabSz="974725" eaLnBrk="0" hangingPunct="0">
              <a:spcBef>
                <a:spcPct val="20000"/>
              </a:spcBef>
              <a:buFontTx/>
              <a:buChar char="–"/>
            </a:pPr>
            <a:r>
              <a:rPr lang="en-US" sz="2000"/>
              <a:t>Insulated lunch totes</a:t>
            </a:r>
          </a:p>
          <a:p>
            <a:pPr marL="571500" lvl="2" indent="-142875" defTabSz="974725" eaLnBrk="0" hangingPunct="0">
              <a:spcBef>
                <a:spcPct val="20000"/>
              </a:spcBef>
              <a:buFontTx/>
              <a:buChar char="–"/>
            </a:pPr>
            <a:r>
              <a:rPr lang="en-US" sz="2000"/>
              <a:t>Combs/brushes</a:t>
            </a:r>
          </a:p>
          <a:p>
            <a:pPr marL="571500" lvl="2" indent="-142875" defTabSz="974725" eaLnBrk="0" hangingPunct="0">
              <a:spcBef>
                <a:spcPct val="20000"/>
              </a:spcBef>
              <a:buFontTx/>
              <a:buChar char="–"/>
            </a:pPr>
            <a:r>
              <a:rPr lang="en-US" sz="2000"/>
              <a:t>Lotion bottles</a:t>
            </a:r>
          </a:p>
        </p:txBody>
      </p:sp>
      <p:sp>
        <p:nvSpPr>
          <p:cNvPr id="8197" name="Text Box 57"/>
          <p:cNvSpPr txBox="1">
            <a:spLocks noChangeArrowheads="1"/>
          </p:cNvSpPr>
          <p:nvPr/>
        </p:nvSpPr>
        <p:spPr bwMode="auto">
          <a:xfrm>
            <a:off x="590550" y="922338"/>
            <a:ext cx="8558213" cy="830262"/>
          </a:xfrm>
          <a:prstGeom prst="rect">
            <a:avLst/>
          </a:prstGeom>
          <a:noFill/>
          <a:ln w="12700">
            <a:noFill/>
            <a:miter lim="800000"/>
            <a:headEnd type="none" w="sm" len="sm"/>
            <a:tailEnd type="none" w="sm" len="sm"/>
          </a:ln>
        </p:spPr>
        <p:txBody>
          <a:bodyPr>
            <a:spAutoFit/>
          </a:bodyPr>
          <a:lstStyle/>
          <a:p>
            <a:pPr eaLnBrk="0" hangingPunct="0"/>
            <a:r>
              <a:rPr lang="en-US" sz="2400" b="1">
                <a:solidFill>
                  <a:srgbClr val="000099"/>
                </a:solidFill>
              </a:rPr>
              <a:t>The following items are examples of materials that generate and hold electrostatic charge.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bwMode="auto">
          <a:xfrm>
            <a:off x="833438" y="338138"/>
            <a:ext cx="8304212" cy="569912"/>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z="3200" smtClean="0">
                <a:solidFill>
                  <a:schemeClr val="tx1"/>
                </a:solidFill>
              </a:rPr>
              <a:t>What type of Materials are ESD Sensitive?</a:t>
            </a:r>
          </a:p>
        </p:txBody>
      </p:sp>
      <p:sp>
        <p:nvSpPr>
          <p:cNvPr id="9219" name="Rectangle 5"/>
          <p:cNvSpPr>
            <a:spLocks noGrp="1" noChangeArrowheads="1"/>
          </p:cNvSpPr>
          <p:nvPr>
            <p:ph idx="1"/>
          </p:nvPr>
        </p:nvSpPr>
        <p:spPr bwMode="auto">
          <a:xfrm>
            <a:off x="4202113" y="1577975"/>
            <a:ext cx="5257800" cy="4267200"/>
          </a:xfrm>
          <a:noFill/>
          <a:ln>
            <a:miter lim="800000"/>
            <a:headEnd/>
            <a:tailEnd/>
          </a:ln>
        </p:spPr>
        <p:txBody>
          <a:bodyPr vert="horz" wrap="square" lIns="91440" tIns="45720" rIns="91440" bIns="45720" numCol="1" anchor="t" anchorCtr="0" compatLnSpc="1">
            <a:prstTxWarp prst="textNoShape">
              <a:avLst/>
            </a:prstTxWarp>
          </a:bodyPr>
          <a:lstStyle/>
          <a:p>
            <a:pPr marL="0" indent="0">
              <a:lnSpc>
                <a:spcPct val="90000"/>
              </a:lnSpc>
              <a:buClr>
                <a:srgbClr val="000099"/>
              </a:buClr>
              <a:buSzPct val="75000"/>
              <a:buFont typeface="Wingdings" pitchFamily="2" charset="2"/>
              <a:buNone/>
            </a:pPr>
            <a:r>
              <a:rPr lang="en-US" b="1" smtClean="0">
                <a:solidFill>
                  <a:srgbClr val="000099"/>
                </a:solidFill>
              </a:rPr>
              <a:t>ESDS – Electrostatic Discharge Sensitive</a:t>
            </a:r>
            <a:endParaRPr lang="en-US" b="1" smtClean="0"/>
          </a:p>
          <a:p>
            <a:pPr marL="0" indent="0">
              <a:lnSpc>
                <a:spcPct val="90000"/>
              </a:lnSpc>
              <a:buClr>
                <a:srgbClr val="000099"/>
              </a:buClr>
              <a:buSzPct val="75000"/>
              <a:buFont typeface="Wingdings" pitchFamily="2" charset="2"/>
              <a:buNone/>
            </a:pPr>
            <a:r>
              <a:rPr lang="en-US" smtClean="0"/>
              <a:t>Integrated Circuits (DIPs, QFP, BGA, SOT, etc.)</a:t>
            </a:r>
          </a:p>
          <a:p>
            <a:pPr lvl="2">
              <a:lnSpc>
                <a:spcPct val="90000"/>
              </a:lnSpc>
              <a:spcBef>
                <a:spcPct val="50000"/>
              </a:spcBef>
              <a:buClr>
                <a:srgbClr val="000099"/>
              </a:buClr>
              <a:buSzPct val="75000"/>
              <a:buFont typeface="Wingdings" pitchFamily="2" charset="2"/>
              <a:buChar char="n"/>
            </a:pPr>
            <a:r>
              <a:rPr lang="en-US" smtClean="0"/>
              <a:t> Crystals and oscillators</a:t>
            </a:r>
          </a:p>
          <a:p>
            <a:pPr lvl="2">
              <a:lnSpc>
                <a:spcPct val="90000"/>
              </a:lnSpc>
              <a:spcBef>
                <a:spcPct val="50000"/>
              </a:spcBef>
              <a:buClr>
                <a:srgbClr val="000099"/>
              </a:buClr>
              <a:buSzPct val="75000"/>
              <a:buFont typeface="Wingdings" pitchFamily="2" charset="2"/>
              <a:buChar char="n"/>
            </a:pPr>
            <a:r>
              <a:rPr lang="en-US" smtClean="0"/>
              <a:t> Printed Circuit Board Assemblies </a:t>
            </a:r>
          </a:p>
          <a:p>
            <a:pPr lvl="2">
              <a:lnSpc>
                <a:spcPct val="90000"/>
              </a:lnSpc>
              <a:buClr>
                <a:srgbClr val="000099"/>
              </a:buClr>
              <a:buSzPct val="75000"/>
              <a:buFont typeface="Wingdings" pitchFamily="2" charset="2"/>
              <a:buChar char="n"/>
            </a:pPr>
            <a:r>
              <a:rPr lang="en-US" smtClean="0"/>
              <a:t> </a:t>
            </a:r>
            <a:r>
              <a:rPr lang="en-US" sz="3200" smtClean="0"/>
              <a:t>When in doubt, treat it as ESDS!</a:t>
            </a:r>
          </a:p>
        </p:txBody>
      </p:sp>
      <p:pic>
        <p:nvPicPr>
          <p:cNvPr id="9220" name="Picture 4"/>
          <p:cNvPicPr>
            <a:picLocks noChangeAspect="1" noChangeArrowheads="1"/>
          </p:cNvPicPr>
          <p:nvPr/>
        </p:nvPicPr>
        <p:blipFill>
          <a:blip r:embed="rId3" cstate="print"/>
          <a:srcRect/>
          <a:stretch>
            <a:fillRect/>
          </a:stretch>
        </p:blipFill>
        <p:spPr bwMode="auto">
          <a:xfrm>
            <a:off x="0" y="2601913"/>
            <a:ext cx="4540250" cy="3205162"/>
          </a:xfrm>
          <a:prstGeom prst="rect">
            <a:avLst/>
          </a:prstGeom>
          <a:noFill/>
          <a:ln w="9525">
            <a:noFill/>
            <a:miter lim="800000"/>
            <a:headEnd/>
            <a:tailEnd/>
          </a:ln>
        </p:spPr>
      </p:pic>
      <p:pic>
        <p:nvPicPr>
          <p:cNvPr id="9221" name="Picture 5"/>
          <p:cNvPicPr>
            <a:picLocks noChangeAspect="1" noChangeArrowheads="1"/>
          </p:cNvPicPr>
          <p:nvPr/>
        </p:nvPicPr>
        <p:blipFill>
          <a:blip r:embed="rId4" cstate="print"/>
          <a:srcRect/>
          <a:stretch>
            <a:fillRect/>
          </a:stretch>
        </p:blipFill>
        <p:spPr bwMode="auto">
          <a:xfrm>
            <a:off x="7570788" y="4105275"/>
            <a:ext cx="2185987" cy="2185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bwMode="auto">
          <a:xfrm>
            <a:off x="758825" y="320675"/>
            <a:ext cx="8631238" cy="569913"/>
          </a:xfrm>
          <a:noFill/>
          <a:ln>
            <a:miter lim="800000"/>
            <a:headEnd/>
            <a:tailEnd/>
          </a:ln>
        </p:spPr>
        <p:txBody>
          <a:bodyPr vert="horz" wrap="square" lIns="91440" tIns="45720" rIns="91440" bIns="45720" numCol="1" anchor="t" anchorCtr="0" compatLnSpc="1">
            <a:prstTxWarp prst="textNoShape">
              <a:avLst/>
            </a:prstTxWarp>
          </a:bodyPr>
          <a:lstStyle/>
          <a:p>
            <a:pPr algn="ctr"/>
            <a:r>
              <a:rPr lang="en-US" sz="3200" smtClean="0">
                <a:solidFill>
                  <a:schemeClr val="tx1"/>
                </a:solidFill>
              </a:rPr>
              <a:t>Common Causes of ESD</a:t>
            </a:r>
          </a:p>
        </p:txBody>
      </p:sp>
      <p:sp>
        <p:nvSpPr>
          <p:cNvPr id="10243" name="Rectangle 1027"/>
          <p:cNvSpPr>
            <a:spLocks noGrp="1" noChangeArrowheads="1"/>
          </p:cNvSpPr>
          <p:nvPr>
            <p:ph idx="1"/>
          </p:nvPr>
        </p:nvSpPr>
        <p:spPr bwMode="auto">
          <a:xfrm>
            <a:off x="155575" y="1468438"/>
            <a:ext cx="4710113" cy="4029075"/>
          </a:xfrm>
          <a:noFill/>
          <a:ln>
            <a:miter lim="800000"/>
            <a:headEnd/>
            <a:tailEnd/>
          </a:ln>
        </p:spPr>
        <p:txBody>
          <a:bodyPr vert="horz" wrap="square" lIns="91440" tIns="45720" rIns="91440" bIns="45720" numCol="1" anchor="t" anchorCtr="0" compatLnSpc="1">
            <a:prstTxWarp prst="textNoShape">
              <a:avLst/>
            </a:prstTxWarp>
          </a:bodyPr>
          <a:lstStyle/>
          <a:p>
            <a:pPr lvl="1">
              <a:lnSpc>
                <a:spcPct val="120000"/>
              </a:lnSpc>
              <a:buClr>
                <a:srgbClr val="000099"/>
              </a:buClr>
            </a:pPr>
            <a:r>
              <a:rPr lang="en-US" sz="1800" smtClean="0"/>
              <a:t>Opening a common plastic bag</a:t>
            </a:r>
          </a:p>
          <a:p>
            <a:pPr lvl="1">
              <a:lnSpc>
                <a:spcPct val="120000"/>
              </a:lnSpc>
              <a:buClr>
                <a:srgbClr val="000099"/>
              </a:buClr>
            </a:pPr>
            <a:r>
              <a:rPr lang="en-US" sz="1800" smtClean="0"/>
              <a:t>Removing adhesive tape from a roll or container</a:t>
            </a:r>
          </a:p>
          <a:p>
            <a:pPr lvl="1">
              <a:lnSpc>
                <a:spcPct val="120000"/>
              </a:lnSpc>
              <a:buClr>
                <a:srgbClr val="000099"/>
              </a:buClr>
            </a:pPr>
            <a:r>
              <a:rPr lang="en-US" sz="1800" smtClean="0"/>
              <a:t>Walking across a floor and grabbing the door knob</a:t>
            </a:r>
          </a:p>
          <a:p>
            <a:pPr lvl="1">
              <a:lnSpc>
                <a:spcPct val="120000"/>
              </a:lnSpc>
              <a:buClr>
                <a:srgbClr val="000099"/>
              </a:buClr>
            </a:pPr>
            <a:r>
              <a:rPr lang="en-US" sz="1800" smtClean="0"/>
              <a:t>Transporting computer boards or components around in their trays on non-ESD carts</a:t>
            </a:r>
          </a:p>
          <a:p>
            <a:pPr lvl="1">
              <a:lnSpc>
                <a:spcPct val="120000"/>
              </a:lnSpc>
              <a:buClr>
                <a:srgbClr val="000099"/>
              </a:buClr>
            </a:pPr>
            <a:r>
              <a:rPr lang="en-US" sz="1800" smtClean="0"/>
              <a:t>Sliding circuit boards on a work bench</a:t>
            </a:r>
          </a:p>
          <a:p>
            <a:pPr lvl="1">
              <a:lnSpc>
                <a:spcPct val="120000"/>
              </a:lnSpc>
              <a:buClr>
                <a:srgbClr val="000099"/>
              </a:buClr>
            </a:pPr>
            <a:endParaRPr lang="en-US" sz="1800" smtClean="0"/>
          </a:p>
        </p:txBody>
      </p:sp>
      <p:pic>
        <p:nvPicPr>
          <p:cNvPr id="6" name="Picture 5" descr="danger.jpg"/>
          <p:cNvPicPr>
            <a:picLocks noChangeAspect="1"/>
          </p:cNvPicPr>
          <p:nvPr/>
        </p:nvPicPr>
        <p:blipFill>
          <a:blip r:embed="rId3" cstate="print"/>
          <a:stretch>
            <a:fillRect/>
          </a:stretch>
        </p:blipFill>
        <p:spPr>
          <a:xfrm>
            <a:off x="5467350" y="2463800"/>
            <a:ext cx="3657600" cy="2692400"/>
          </a:xfrm>
          <a:prstGeom prst="rect">
            <a:avLst/>
          </a:prstGeom>
          <a:effectLst>
            <a:outerShdw blurRad="50800" dist="88900" dir="8100000" algn="tr" rotWithShape="0">
              <a:prstClr val="black">
                <a:alpha val="40000"/>
              </a:prst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rial 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arial blank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ial blan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rial blank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rial blank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ial blank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ial blank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rial blank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2848</Words>
  <Application>Microsoft Office PowerPoint</Application>
  <PresentationFormat>Custom</PresentationFormat>
  <Paragraphs>333</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arial blank</vt:lpstr>
      <vt:lpstr>Slide 1</vt:lpstr>
      <vt:lpstr>About Transforming Technologies</vt:lpstr>
      <vt:lpstr>Slide 3</vt:lpstr>
      <vt:lpstr>ESD Definition</vt:lpstr>
      <vt:lpstr>ESD Is the Hidden Enemy</vt:lpstr>
      <vt:lpstr>Typed of Materials that Charge</vt:lpstr>
      <vt:lpstr>Sources of ESD</vt:lpstr>
      <vt:lpstr>What type of Materials are ESD Sensitive?</vt:lpstr>
      <vt:lpstr>Common Causes of ESD</vt:lpstr>
      <vt:lpstr>Types of ESD Damage</vt:lpstr>
      <vt:lpstr>Example of ESD Damage</vt:lpstr>
      <vt:lpstr>Example of ESD Damage</vt:lpstr>
      <vt:lpstr>Example of ESD Damage</vt:lpstr>
      <vt:lpstr>Why is ESD Important?</vt:lpstr>
      <vt:lpstr>How to control ESD?</vt:lpstr>
      <vt:lpstr>ESD Control Program</vt:lpstr>
      <vt:lpstr>ESD Control Program</vt:lpstr>
      <vt:lpstr>Create an ESD Control Area</vt:lpstr>
      <vt:lpstr>ESD Control Program Cont.</vt:lpstr>
      <vt:lpstr>Personal Grounding</vt:lpstr>
      <vt:lpstr>Personal Grounding</vt:lpstr>
      <vt:lpstr>Equipment Grounding</vt:lpstr>
      <vt:lpstr>Equipment Grounding</vt:lpstr>
      <vt:lpstr>Ionization </vt:lpstr>
      <vt:lpstr>Types of Air Ionizers</vt:lpstr>
      <vt:lpstr>ESDS Component  Handling and Storage</vt:lpstr>
      <vt:lpstr>ESD Basics Review  </vt:lpstr>
      <vt:lpstr>About Transforming Technologies</vt:lpstr>
    </vt:vector>
  </TitlesOfParts>
  <Manager>Howard Fuller</Manager>
  <Company>Solectron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Electrostatic Discharge</dc:title>
  <dc:subject>ESD Basics and Protections</dc:subject>
  <dc:creator>Transforming Technologies</dc:creator>
  <cp:keywords>ESD, Training</cp:keywords>
  <cp:lastModifiedBy>Trans Tech</cp:lastModifiedBy>
  <cp:revision>328</cp:revision>
  <dcterms:modified xsi:type="dcterms:W3CDTF">2011-05-12T15:18:01Z</dcterms:modified>
  <cp:category>Power Point, </cp:category>
</cp:coreProperties>
</file>